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1"/>
  </p:notesMasterIdLst>
  <p:handoutMasterIdLst>
    <p:handoutMasterId r:id="rId32"/>
  </p:handoutMasterIdLst>
  <p:sldIdLst>
    <p:sldId id="349" r:id="rId2"/>
    <p:sldId id="401" r:id="rId3"/>
    <p:sldId id="402" r:id="rId4"/>
    <p:sldId id="431" r:id="rId5"/>
    <p:sldId id="403" r:id="rId6"/>
    <p:sldId id="432" r:id="rId7"/>
    <p:sldId id="430" r:id="rId8"/>
    <p:sldId id="404" r:id="rId9"/>
    <p:sldId id="405" r:id="rId10"/>
    <p:sldId id="426" r:id="rId11"/>
    <p:sldId id="406" r:id="rId12"/>
    <p:sldId id="408" r:id="rId13"/>
    <p:sldId id="409" r:id="rId14"/>
    <p:sldId id="410" r:id="rId15"/>
    <p:sldId id="413" r:id="rId16"/>
    <p:sldId id="412" r:id="rId17"/>
    <p:sldId id="414" r:id="rId18"/>
    <p:sldId id="420" r:id="rId19"/>
    <p:sldId id="418" r:id="rId20"/>
    <p:sldId id="419" r:id="rId21"/>
    <p:sldId id="421" r:id="rId22"/>
    <p:sldId id="422" r:id="rId23"/>
    <p:sldId id="423" r:id="rId24"/>
    <p:sldId id="425" r:id="rId25"/>
    <p:sldId id="433" r:id="rId26"/>
    <p:sldId id="434" r:id="rId27"/>
    <p:sldId id="428" r:id="rId28"/>
    <p:sldId id="427" r:id="rId29"/>
    <p:sldId id="429" r:id="rId30"/>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472C4"/>
    <a:srgbClr val="BF9000"/>
    <a:srgbClr val="2D86DF"/>
    <a:srgbClr val="4BACC6"/>
    <a:srgbClr val="1818D8"/>
    <a:srgbClr val="191919"/>
    <a:srgbClr val="3399FF"/>
    <a:srgbClr val="2AACE3"/>
    <a:srgbClr val="1E96D2"/>
    <a:srgbClr val="1E96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1" autoAdjust="0"/>
    <p:restoredTop sz="78922" autoAdjust="0"/>
  </p:normalViewPr>
  <p:slideViewPr>
    <p:cSldViewPr>
      <p:cViewPr varScale="1">
        <p:scale>
          <a:sx n="68" d="100"/>
          <a:sy n="68" d="100"/>
        </p:scale>
        <p:origin x="-2093" y="-72"/>
      </p:cViewPr>
      <p:guideLst>
        <p:guide orient="horz" pos="2160"/>
        <p:guide pos="2880"/>
      </p:guideLst>
    </p:cSldViewPr>
  </p:slideViewPr>
  <p:outlineViewPr>
    <p:cViewPr>
      <p:scale>
        <a:sx n="33" d="100"/>
        <a:sy n="33" d="100"/>
      </p:scale>
      <p:origin x="0" y="-5148"/>
    </p:cViewPr>
  </p:outlineViewPr>
  <p:notesTextViewPr>
    <p:cViewPr>
      <p:scale>
        <a:sx n="100" d="100"/>
        <a:sy n="100" d="100"/>
      </p:scale>
      <p:origin x="0" y="0"/>
    </p:cViewPr>
  </p:notesTextViewPr>
  <p:notesViewPr>
    <p:cSldViewPr>
      <p:cViewPr varScale="1">
        <p:scale>
          <a:sx n="81" d="100"/>
          <a:sy n="81" d="100"/>
        </p:scale>
        <p:origin x="3996"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바닥글 개체 틀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9003152B-060A-49B6-BD64-509FFED62C05}" type="slidenum">
              <a:rPr lang="ko-KR" altLang="en-US" smtClean="0"/>
              <a:pPr/>
              <a:t>‹#›</a:t>
            </a:fld>
            <a:endParaRPr lang="ko-KR" altLang="en-US"/>
          </a:p>
        </p:txBody>
      </p:sp>
    </p:spTree>
    <p:extLst>
      <p:ext uri="{BB962C8B-B14F-4D97-AF65-F5344CB8AC3E}">
        <p14:creationId xmlns="" xmlns:p14="http://schemas.microsoft.com/office/powerpoint/2010/main" val="246212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FC94E7B-0C7E-4F23-BA1A-B0F1F6C5AD45}" type="datetimeFigureOut">
              <a:rPr lang="ko-KR" altLang="en-US" smtClean="0"/>
              <a:pPr/>
              <a:t>2018-10-03</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069DF14-65B3-47ED-8D19-C91A1A68E79B}" type="slidenum">
              <a:rPr lang="ko-KR" altLang="en-US" smtClean="0"/>
              <a:pPr/>
              <a:t>‹#›</a:t>
            </a:fld>
            <a:endParaRPr lang="ko-KR" altLang="en-US"/>
          </a:p>
        </p:txBody>
      </p:sp>
    </p:spTree>
    <p:extLst>
      <p:ext uri="{BB962C8B-B14F-4D97-AF65-F5344CB8AC3E}">
        <p14:creationId xmlns="" xmlns:p14="http://schemas.microsoft.com/office/powerpoint/2010/main" val="410170446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altLang="ko-KR" smtClean="0"/>
              <a:t>Hello,</a:t>
            </a:r>
            <a:r>
              <a:rPr lang="en-US" altLang="ko-KR" baseline="0" smtClean="0"/>
              <a:t> everyone. My name is Minjung Kim.</a:t>
            </a:r>
          </a:p>
          <a:p>
            <a:r>
              <a:rPr lang="en-US" altLang="ko-KR" baseline="0" smtClean="0"/>
              <a:t>Today, I am going to talk about the paper named ~</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1</a:t>
            </a:fld>
            <a:endParaRPr lang="ko-KR" altLang="en-US"/>
          </a:p>
        </p:txBody>
      </p:sp>
    </p:spTree>
    <p:extLst>
      <p:ext uri="{BB962C8B-B14F-4D97-AF65-F5344CB8AC3E}">
        <p14:creationId xmlns="" xmlns:p14="http://schemas.microsoft.com/office/powerpoint/2010/main" val="344628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9B02C16-D021-4433-AA06-B00668937E87}" type="slidenum">
              <a:rPr lang="en-US" altLang="ko-KR"/>
              <a:pPr/>
              <a:t>10</a:t>
            </a:fld>
            <a:endParaRPr lang="en-US" altLang="ko-K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altLang="ko-KR" sz="600" b="0" smtClean="0">
                <a:latin typeface="Arial" pitchFamily="34" charset="0"/>
                <a:ea typeface="ＭＳ Ｐゴシック" pitchFamily="34" charset="-128"/>
              </a:rPr>
              <a:t>So the Kademlia</a:t>
            </a:r>
            <a:r>
              <a:rPr lang="en-US" altLang="ko-KR" sz="600" b="0" baseline="0" smtClean="0">
                <a:latin typeface="Arial" pitchFamily="34" charset="0"/>
                <a:ea typeface="ＭＳ Ｐゴシック" pitchFamily="34" charset="-128"/>
              </a:rPr>
              <a:t> protocol runs like this.</a:t>
            </a:r>
            <a:endParaRPr lang="en-US" altLang="ko-KR" sz="600" b="0" smtClean="0">
              <a:latin typeface="Arial" pitchFamily="34" charset="0"/>
              <a:ea typeface="ＭＳ Ｐゴシック" pitchFamily="34" charset="-128"/>
            </a:endParaRPr>
          </a:p>
          <a:p>
            <a:r>
              <a:rPr lang="en-US" altLang="ko-KR" sz="600" b="0" smtClean="0">
                <a:latin typeface="Arial" pitchFamily="34" charset="0"/>
                <a:ea typeface="ＭＳ Ｐゴシック" pitchFamily="34" charset="-128"/>
              </a:rPr>
              <a:t>When</a:t>
            </a:r>
            <a:r>
              <a:rPr lang="en-US" altLang="ko-KR" sz="600" b="0" baseline="0" smtClean="0">
                <a:latin typeface="Arial" pitchFamily="34" charset="0"/>
                <a:ea typeface="ＭＳ Ｐゴシック" pitchFamily="34" charset="-128"/>
              </a:rPr>
              <a:t> I want to find node ID 11001011 which is written as a blue color, I firstly have to find the closest node ID in my routing table.</a:t>
            </a:r>
          </a:p>
          <a:p>
            <a:r>
              <a:rPr lang="en-US" altLang="ko-KR" sz="600" b="0" baseline="0" smtClean="0">
                <a:latin typeface="Arial" pitchFamily="34" charset="0"/>
                <a:ea typeface="ＭＳ Ｐゴシック" pitchFamily="34" charset="-128"/>
              </a:rPr>
              <a:t>In here, it is a 11000100.</a:t>
            </a:r>
          </a:p>
          <a:p>
            <a:r>
              <a:rPr lang="en-US" altLang="ko-KR" sz="600" b="0" smtClean="0">
                <a:latin typeface="Arial" pitchFamily="34" charset="0"/>
                <a:ea typeface="ＭＳ Ｐゴシック" pitchFamily="34" charset="-128"/>
              </a:rPr>
              <a:t>And</a:t>
            </a:r>
            <a:r>
              <a:rPr lang="en-US" altLang="ko-KR" sz="600" b="0" baseline="0" smtClean="0">
                <a:latin typeface="Arial" pitchFamily="34" charset="0"/>
                <a:ea typeface="ＭＳ Ｐゴシック" pitchFamily="34" charset="-128"/>
              </a:rPr>
              <a:t> then, I send query to the 11000100 node about whether it has any the closest node ID with 11001011 in its routing table.</a:t>
            </a:r>
          </a:p>
          <a:p>
            <a:r>
              <a:rPr lang="en-US" altLang="ko-KR" sz="600" b="0" baseline="0" smtClean="0">
                <a:latin typeface="Arial" pitchFamily="34" charset="0"/>
                <a:ea typeface="ＭＳ Ｐゴシック" pitchFamily="34" charset="-128"/>
              </a:rPr>
              <a:t>It will return something.</a:t>
            </a:r>
          </a:p>
          <a:p>
            <a:r>
              <a:rPr lang="en-US" altLang="ko-KR" sz="600" b="0" baseline="0" smtClean="0">
                <a:latin typeface="Arial" pitchFamily="34" charset="0"/>
                <a:ea typeface="ＭＳ Ｐゴシック" pitchFamily="34" charset="-128"/>
              </a:rPr>
              <a:t>And then, my node will ask again about the 11001011 node to recently returned node… and so one. When the closest node is found, this process will be end.</a:t>
            </a:r>
            <a:endParaRPr lang="en-US" altLang="ko-KR" sz="600" b="0" smtClean="0">
              <a:latin typeface="Arial" pitchFamily="34" charset="0"/>
              <a:ea typeface="ＭＳ Ｐゴシック" pitchFamily="34" charset="-128"/>
            </a:endParaRPr>
          </a:p>
          <a:p>
            <a:endParaRPr lang="en-US" altLang="ko-KR" sz="600" b="0" smtClean="0">
              <a:latin typeface="Arial" pitchFamily="34" charset="0"/>
              <a:ea typeface="ＭＳ Ｐゴシック" pitchFamily="34" charset="-128"/>
            </a:endParaRPr>
          </a:p>
          <a:p>
            <a:r>
              <a:rPr lang="en-US" altLang="ko-KR" sz="600" b="0" smtClean="0">
                <a:latin typeface="Arial" pitchFamily="34" charset="0"/>
                <a:ea typeface="ＭＳ Ｐゴシック" pitchFamily="34" charset="-128"/>
              </a:rPr>
              <a:t>In the real network, node queries to each</a:t>
            </a:r>
            <a:r>
              <a:rPr lang="en-US" altLang="ko-KR" sz="600" b="0" baseline="0" smtClean="0">
                <a:latin typeface="Arial" pitchFamily="34" charset="0"/>
                <a:ea typeface="ＭＳ Ｐゴシック" pitchFamily="34" charset="-128"/>
              </a:rPr>
              <a:t> </a:t>
            </a:r>
            <a:r>
              <a:rPr lang="en-US" altLang="ko-KR" sz="600" b="0" smtClean="0">
                <a:latin typeface="Arial" pitchFamily="34" charset="0"/>
                <a:ea typeface="ＭＳ Ｐゴシック" pitchFamily="34" charset="-128"/>
              </a:rPr>
              <a:t>three nodes in parrallel </a:t>
            </a:r>
            <a:r>
              <a:rPr lang="en-US" altLang="ko-KR" sz="700" b="0" smtClean="0">
                <a:latin typeface="+mn-lt"/>
                <a:ea typeface="+mn-ea"/>
              </a:rPr>
              <a:t>to</a:t>
            </a:r>
            <a:r>
              <a:rPr lang="en-US" altLang="ko-KR" sz="700" smtClean="0"/>
              <a:t> improve robustness against node churn rates and to improve the</a:t>
            </a:r>
            <a:r>
              <a:rPr lang="en-US" altLang="ko-KR" sz="700" baseline="0" smtClean="0"/>
              <a:t> </a:t>
            </a:r>
            <a:r>
              <a:rPr lang="en-US" altLang="ko-KR" sz="700" smtClean="0"/>
              <a:t>look-up speed</a:t>
            </a:r>
            <a:r>
              <a:rPr lang="en-US" altLang="ko-KR" sz="600" b="0" smtClean="0">
                <a:latin typeface="Arial" pitchFamily="34" charset="0"/>
                <a:ea typeface="ＭＳ Ｐゴシック" pitchFamily="34" charset="-128"/>
              </a:rPr>
              <a:t>,</a:t>
            </a:r>
          </a:p>
          <a:p>
            <a:r>
              <a:rPr lang="en-US" altLang="ko-KR" sz="600" b="0" smtClean="0">
                <a:latin typeface="Arial" pitchFamily="34" charset="0"/>
                <a:ea typeface="ＭＳ Ｐゴシック" pitchFamily="34" charset="-128"/>
              </a:rPr>
              <a:t>Therefore, I</a:t>
            </a:r>
            <a:r>
              <a:rPr lang="en-US" altLang="ko-KR" sz="600" b="0" baseline="0" smtClean="0">
                <a:latin typeface="Arial" pitchFamily="34" charset="0"/>
                <a:ea typeface="ＭＳ Ｐゴシック" pitchFamily="34" charset="-128"/>
              </a:rPr>
              <a:t> will send query messages to three the closest nodes and receive the messages including other nodeIDs. And send the messages to those three the closest nodes among them and so on iteratively</a:t>
            </a:r>
            <a:endParaRPr lang="en-US" altLang="ko-KR" sz="600" b="0" smtClean="0">
              <a:latin typeface="Arial" pitchFamily="34" charset="0"/>
              <a:ea typeface="ＭＳ Ｐゴシック" pitchFamily="34" charset="-128"/>
            </a:endParaRPr>
          </a:p>
          <a:p>
            <a:r>
              <a:rPr lang="en-US" altLang="ko-KR" sz="600" b="0" smtClean="0">
                <a:latin typeface="Arial" pitchFamily="34" charset="0"/>
                <a:ea typeface="ＭＳ Ｐゴシック" pitchFamily="34" charset="-128"/>
              </a:rPr>
              <a:t>So, we call Kademlia protocol as parallel, iterative, prefix-mathcing.</a:t>
            </a:r>
          </a:p>
          <a:p>
            <a:endParaRPr lang="en-US" altLang="ko-KR" sz="600" b="0" smtClean="0">
              <a:latin typeface="Arial" pitchFamily="34" charset="0"/>
              <a:ea typeface="ＭＳ Ｐゴシック" pitchFamily="34" charset="-128"/>
            </a:endParaRPr>
          </a:p>
          <a:p>
            <a:r>
              <a:rPr lang="en-US" altLang="ko-KR" sz="600" b="0" smtClean="0">
                <a:latin typeface="Arial" pitchFamily="34" charset="0"/>
                <a:ea typeface="ＭＳ Ｐゴシック" pitchFamily="34" charset="-128"/>
              </a:rPr>
              <a:t>===================================================================================================================================</a:t>
            </a:r>
          </a:p>
          <a:p>
            <a:endParaRPr lang="en-US" altLang="ko-KR" sz="600" b="0" smtClean="0">
              <a:latin typeface="Arial" pitchFamily="34" charset="0"/>
              <a:ea typeface="ＭＳ Ｐゴシック" pitchFamily="34" charset="-128"/>
            </a:endParaRPr>
          </a:p>
          <a:p>
            <a:endParaRPr lang="en-US" altLang="ko-KR" sz="600" b="0" smtClean="0">
              <a:latin typeface="Arial" pitchFamily="34" charset="0"/>
              <a:ea typeface="ＭＳ Ｐゴシック" pitchFamily="34" charset="-128"/>
            </a:endParaRPr>
          </a:p>
          <a:p>
            <a:r>
              <a:rPr lang="en-US" altLang="ko-KR" sz="800" smtClean="0"/>
              <a:t>Routing to a given KAD ID is done in an iterative way. To improve robustness against node churn that can result in stale routing table entries and to improve and look-up speed, the requesting peer P runs three parallel routing lookups for a given key at the same time: A peer P first consults his routing table to determine the three peers closest to the KAD ID. P sends route requests to these three peers, which may or may not return to P route responses containing new peers even closer to the KAD ID, which are queried by P in the next step. The routing lookup terminates when the returned peers are further away from the KAD ID than the peer returning them.</a:t>
            </a:r>
            <a:endParaRPr lang="en-US" altLang="ko-KR" sz="600" b="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774DAF2-A9D2-4B0D-882C-5A31E4E029D5}" type="slidenum">
              <a:rPr lang="en-US" altLang="ko-KR"/>
              <a:pPr/>
              <a:t>11</a:t>
            </a:fld>
            <a:endParaRPr lang="en-US" altLang="ko-K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altLang="ko-KR" smtClean="0">
                <a:latin typeface="Arial" pitchFamily="34" charset="0"/>
                <a:ea typeface="ＭＳ Ｐゴシック" pitchFamily="34" charset="-128"/>
              </a:rPr>
              <a:t>This</a:t>
            </a:r>
            <a:r>
              <a:rPr lang="en-US" altLang="ko-KR" baseline="0" smtClean="0">
                <a:latin typeface="Arial" pitchFamily="34" charset="0"/>
                <a:ea typeface="ＭＳ Ｐゴシック" pitchFamily="34" charset="-128"/>
              </a:rPr>
              <a:t> is the Kad protocol which is a p2p DHT based on Kademlia protocol.</a:t>
            </a:r>
          </a:p>
          <a:p>
            <a:r>
              <a:rPr lang="en-US" altLang="ko-KR" baseline="0" smtClean="0">
                <a:latin typeface="Arial" pitchFamily="34" charset="0"/>
                <a:ea typeface="ＭＳ Ｐゴシック" pitchFamily="34" charset="-128"/>
              </a:rPr>
              <a:t>The main difference between Kad and Kademlia is the structure of routing table.</a:t>
            </a:r>
          </a:p>
          <a:p>
            <a:r>
              <a:rPr lang="en-US" altLang="ko-KR" baseline="0" smtClean="0">
                <a:latin typeface="Arial" pitchFamily="34" charset="0"/>
                <a:ea typeface="ＭＳ Ｐゴシック" pitchFamily="34" charset="-128"/>
              </a:rPr>
              <a:t>In case of Kademlia, the routing table starts with 0 bit prefix matching.</a:t>
            </a:r>
          </a:p>
          <a:p>
            <a:r>
              <a:rPr lang="en-US" altLang="ko-KR" baseline="0" smtClean="0">
                <a:latin typeface="Arial" pitchFamily="34" charset="0"/>
                <a:ea typeface="ＭＳ Ｐゴシック" pitchFamily="34" charset="-128"/>
              </a:rPr>
              <a:t>But in case of Kad, it starts with at least 4 bit prefix matching </a:t>
            </a:r>
            <a:r>
              <a:rPr lang="en-US" altLang="ko-KR" smtClean="0">
                <a:latin typeface="Arial" pitchFamily="34" charset="0"/>
                <a:ea typeface="ＭＳ Ｐゴシック" pitchFamily="34" charset="-128"/>
              </a:rPr>
              <a:t>and this will make shorter routing path than Kademlia protocol.</a:t>
            </a:r>
            <a:endParaRPr lang="en-US" altLang="ko-KR" baseline="0" smtClean="0">
              <a:latin typeface="Arial" pitchFamily="34" charset="0"/>
              <a:ea typeface="ＭＳ Ｐゴシック" pitchFamily="34" charset="-128"/>
            </a:endParaRPr>
          </a:p>
          <a:p>
            <a:r>
              <a:rPr lang="en-US" altLang="ko-KR" baseline="0" smtClean="0">
                <a:latin typeface="Arial" pitchFamily="34" charset="0"/>
                <a:ea typeface="ＭＳ Ｐゴシック" pitchFamily="34" charset="-128"/>
              </a:rPr>
              <a:t>As the routing table gets fatter, # of hops will be decreased.</a:t>
            </a:r>
          </a:p>
          <a:p>
            <a:endParaRPr lang="en-US" altLang="ko-KR" baseline="0"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In addition,</a:t>
            </a:r>
            <a:r>
              <a:rPr lang="en-US" altLang="ko-KR" baseline="0" smtClean="0">
                <a:latin typeface="Arial" pitchFamily="34" charset="0"/>
                <a:ea typeface="ＭＳ Ｐゴシック" pitchFamily="34" charset="-128"/>
              </a:rPr>
              <a:t> there is no restriction on nodeID in Kad. </a:t>
            </a:r>
          </a:p>
          <a:p>
            <a:r>
              <a:rPr lang="en-US" altLang="ko-KR" baseline="0" smtClean="0">
                <a:latin typeface="Arial" pitchFamily="34" charset="0"/>
                <a:ea typeface="ＭＳ Ｐゴシック" pitchFamily="34" charset="-128"/>
              </a:rPr>
              <a:t>Therefore, anything can be an ID.</a:t>
            </a:r>
          </a:p>
          <a:p>
            <a:r>
              <a:rPr lang="en-US" altLang="ko-KR" baseline="0" smtClean="0">
                <a:latin typeface="Arial" pitchFamily="34" charset="0"/>
                <a:ea typeface="ＭＳ Ｐゴシック" pitchFamily="34" charset="-128"/>
              </a:rPr>
              <a:t>Also, the replica roots of data item &lt;x,v&gt; are nodes with an ID r such that |r,k| &lt; </a:t>
            </a:r>
            <a:r>
              <a:rPr lang="en-US" altLang="ko-KR" smtClean="0">
                <a:latin typeface="Arial" pitchFamily="34" charset="0"/>
                <a:ea typeface="ＭＳ Ｐゴシック" pitchFamily="34" charset="-128"/>
              </a:rPr>
              <a:t> </a:t>
            </a:r>
            <a:r>
              <a:rPr lang="en-US" altLang="ko-KR" sz="1200" smtClean="0">
                <a:latin typeface="Symbol" pitchFamily="18" charset="2"/>
                <a:ea typeface="ＭＳ Ｐゴシック" pitchFamily="34" charset="-128"/>
                <a:cs typeface="Corbel" pitchFamily="34" charset="0"/>
                <a:sym typeface="Symbol" pitchFamily="18" charset="2"/>
              </a:rPr>
              <a:t> when  is a search tolerance</a:t>
            </a:r>
            <a:r>
              <a:rPr lang="en-US" altLang="ko-KR" sz="1200" baseline="0" smtClean="0">
                <a:latin typeface="Symbol" pitchFamily="18" charset="2"/>
                <a:ea typeface="ＭＳ Ｐゴシック" pitchFamily="34" charset="-128"/>
                <a:cs typeface="Corbel" pitchFamily="34" charset="0"/>
                <a:sym typeface="Symbol" pitchFamily="18" charset="2"/>
              </a:rPr>
              <a:t> hard-coded in the software.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91494B93-8B9A-4B4E-BD5A-79EDA6532738}" type="slidenum">
              <a:rPr lang="en-US" altLang="ko-KR"/>
              <a:pPr/>
              <a:t>12</a:t>
            </a:fld>
            <a:endParaRPr lang="en-US" altLang="ko-K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ko-KR" smtClean="0">
                <a:latin typeface="Arial" pitchFamily="34" charset="0"/>
                <a:ea typeface="ＭＳ Ｐゴシック" pitchFamily="34" charset="-128"/>
              </a:rPr>
              <a:t>So the vulnerabilities of Kad is simple,</a:t>
            </a:r>
          </a:p>
          <a:p>
            <a:r>
              <a:rPr lang="en-US" altLang="ko-KR" smtClean="0">
                <a:latin typeface="Arial" pitchFamily="34" charset="0"/>
                <a:ea typeface="ＭＳ Ｐゴシック" pitchFamily="34" charset="-128"/>
              </a:rPr>
              <a:t>There are 4 points in here.</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First, no verifiable binding means, in Kad protocol, there</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s no relation between host and its ID.</a:t>
            </a:r>
          </a:p>
          <a:p>
            <a:r>
              <a:rPr lang="en-US" altLang="ko-KR" smtClean="0">
                <a:latin typeface="Arial" pitchFamily="34" charset="0"/>
                <a:ea typeface="ＭＳ Ｐゴシック" pitchFamily="34" charset="-128"/>
              </a:rPr>
              <a:t>Making several nodes from one IP</a:t>
            </a:r>
            <a:r>
              <a:rPr lang="en-US" altLang="ko-KR" baseline="0" smtClean="0">
                <a:latin typeface="Arial" pitchFamily="34" charset="0"/>
                <a:ea typeface="ＭＳ Ｐゴシック" pitchFamily="34" charset="-128"/>
              </a:rPr>
              <a:t> or</a:t>
            </a:r>
            <a:r>
              <a:rPr lang="en-US" altLang="ko-KR" smtClean="0">
                <a:latin typeface="Arial" pitchFamily="34" charset="0"/>
                <a:ea typeface="ＭＳ Ｐゴシック" pitchFamily="34" charset="-128"/>
              </a:rPr>
              <a:t> making my nodeID as “Stupid”</a:t>
            </a:r>
            <a:r>
              <a:rPr lang="en-US" altLang="ko-KR" baseline="0" smtClean="0">
                <a:latin typeface="Arial" pitchFamily="34" charset="0"/>
                <a:ea typeface="ＭＳ Ｐゴシック" pitchFamily="34" charset="-128"/>
              </a:rPr>
              <a:t>  are all possible.</a:t>
            </a:r>
            <a:endParaRPr lang="en-US" altLang="ko-KR" smtClean="0">
              <a:latin typeface="Arial" pitchFamily="34" charset="0"/>
              <a:ea typeface="ＭＳ Ｐゴシック" pitchFamily="34" charset="-128"/>
            </a:endParaRPr>
          </a:p>
          <a:p>
            <a:r>
              <a:rPr lang="en-US" altLang="ko-KR" baseline="0" smtClean="0">
                <a:latin typeface="Arial" pitchFamily="34" charset="0"/>
                <a:ea typeface="ＭＳ Ｐゴシック" pitchFamily="34" charset="-128"/>
              </a:rPr>
              <a:t>Therefore, the Sybil attack may happen.</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Second,</a:t>
            </a:r>
            <a:r>
              <a:rPr lang="en-US" altLang="ko-KR" baseline="0" smtClean="0">
                <a:latin typeface="Arial" pitchFamily="34" charset="0"/>
                <a:ea typeface="ＭＳ Ｐゴシック" pitchFamily="34" charset="-128"/>
              </a:rPr>
              <a:t> </a:t>
            </a:r>
            <a:r>
              <a:rPr lang="en-US" altLang="ko-KR" smtClean="0">
                <a:latin typeface="Arial" pitchFamily="34" charset="0"/>
                <a:ea typeface="ＭＳ Ｐゴシック" pitchFamily="34" charset="-128"/>
              </a:rPr>
              <a:t>Kad prefers not to change node</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 ID because</a:t>
            </a:r>
            <a:r>
              <a:rPr lang="en-US" altLang="ko-KR" baseline="0" smtClean="0">
                <a:latin typeface="Arial" pitchFamily="34" charset="0"/>
                <a:ea typeface="ＭＳ Ｐゴシック" pitchFamily="34" charset="-128"/>
              </a:rPr>
              <a:t> there is large number of churns</a:t>
            </a:r>
            <a:r>
              <a:rPr lang="en-US" altLang="ko-KR" smtClean="0">
                <a:latin typeface="Arial" pitchFamily="34" charset="0"/>
                <a:ea typeface="ＭＳ Ｐゴシック" pitchFamily="34" charset="-128"/>
              </a:rPr>
              <a:t>.</a:t>
            </a:r>
          </a:p>
          <a:p>
            <a:r>
              <a:rPr lang="en-US" altLang="ko-KR" smtClean="0">
                <a:latin typeface="Arial" pitchFamily="34" charset="0"/>
                <a:ea typeface="ＭＳ Ｐゴシック" pitchFamily="34" charset="-128"/>
              </a:rPr>
              <a:t>So in this case, peer who is downlaoding some file moves another network then the node simply sends the message like </a:t>
            </a:r>
            <a:r>
              <a:rPr lang="en-US" altLang="en-US" smtClean="0">
                <a:latin typeface="Arial" pitchFamily="34" charset="0"/>
                <a:ea typeface="ＭＳ Ｐゴシック" pitchFamily="34" charset="-128"/>
              </a:rPr>
              <a:t>“my </a:t>
            </a:r>
            <a:r>
              <a:rPr lang="en-US" altLang="ko-KR" smtClean="0">
                <a:latin typeface="Arial" pitchFamily="34" charset="0"/>
                <a:ea typeface="ＭＳ Ｐゴシック" pitchFamily="34" charset="-128"/>
              </a:rPr>
              <a:t>node</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s IP is changed</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 then it works without any verification.</a:t>
            </a:r>
          </a:p>
          <a:p>
            <a:r>
              <a:rPr lang="en-US" altLang="ko-KR" smtClean="0">
                <a:latin typeface="Arial" pitchFamily="34" charset="0"/>
                <a:ea typeface="ＭＳ Ｐゴシック" pitchFamily="34" charset="-128"/>
              </a:rPr>
              <a:t>Therefore, like an eclipse attack, attacker can change nodeID’s ip address to</a:t>
            </a:r>
            <a:r>
              <a:rPr lang="en-US" altLang="ko-KR" baseline="0" smtClean="0">
                <a:latin typeface="Arial" pitchFamily="34" charset="0"/>
                <a:ea typeface="ＭＳ Ｐゴシック" pitchFamily="34" charset="-128"/>
              </a:rPr>
              <a:t> the attacker’s address.</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Third, if node A receives more than 300 matches, then query terminates. So if an attacker sends more</a:t>
            </a:r>
            <a:r>
              <a:rPr lang="ko-KR" altLang="en-US" smtClean="0">
                <a:latin typeface="Arial" pitchFamily="34" charset="0"/>
                <a:ea typeface="ＭＳ Ｐゴシック" pitchFamily="34" charset="-128"/>
              </a:rPr>
              <a:t> </a:t>
            </a:r>
            <a:r>
              <a:rPr lang="en-US" altLang="ko-KR" smtClean="0">
                <a:latin typeface="Arial" pitchFamily="34" charset="0"/>
                <a:ea typeface="ＭＳ Ｐゴシック" pitchFamily="34" charset="-128"/>
              </a:rPr>
              <a:t>than 300 faulty matches earlier, that peer would have no meaningful results.</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Fourth, if the time</a:t>
            </a:r>
            <a:r>
              <a:rPr lang="en-US" altLang="ko-KR" baseline="0" smtClean="0">
                <a:latin typeface="Arial" pitchFamily="34" charset="0"/>
                <a:ea typeface="ＭＳ Ｐゴシック" pitchFamily="34" charset="-128"/>
              </a:rPr>
              <a:t> is out or there is the closest node ID, the procedure will be ended ignoring other results.</a:t>
            </a:r>
            <a:endParaRPr lang="en-US" altLang="ko-K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altLang="ko-KR" smtClean="0"/>
              <a:t>So, with those 4 vulnerabilities</a:t>
            </a:r>
            <a:r>
              <a:rPr lang="en-US" altLang="ko-KR" baseline="0" smtClean="0"/>
              <a:t> of Kad, let’s see how the network can be attacked.</a:t>
            </a:r>
            <a:endParaRPr lang="ko-KR" altLang="en-US"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13</a:t>
            </a:fld>
            <a:endParaRPr lang="ko-KR" altLang="en-US"/>
          </a:p>
        </p:txBody>
      </p:sp>
    </p:spTree>
    <p:extLst>
      <p:ext uri="{BB962C8B-B14F-4D97-AF65-F5344CB8AC3E}">
        <p14:creationId xmlns="" xmlns:p14="http://schemas.microsoft.com/office/powerpoint/2010/main" val="344628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91494B93-8B9A-4B4E-BD5A-79EDA6532738}" type="slidenum">
              <a:rPr lang="en-US" altLang="ko-KR"/>
              <a:pPr/>
              <a:t>14</a:t>
            </a:fld>
            <a:endParaRPr lang="en-US" altLang="ko-K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ko-KR" smtClean="0">
                <a:latin typeface="Arial" pitchFamily="34" charset="0"/>
                <a:ea typeface="ＭＳ Ｐゴシック" pitchFamily="34" charset="-128"/>
              </a:rPr>
              <a:t>Let’s see</a:t>
            </a:r>
            <a:r>
              <a:rPr lang="en-US" altLang="ko-KR" baseline="0" smtClean="0">
                <a:latin typeface="Arial" pitchFamily="34" charset="0"/>
                <a:ea typeface="ＭＳ Ｐゴシック" pitchFamily="34" charset="-128"/>
              </a:rPr>
              <a:t> who are the attackers and what’s their goas.</a:t>
            </a:r>
          </a:p>
          <a:p>
            <a:endParaRPr lang="en-US" altLang="ko-KR" baseline="0" smtClean="0">
              <a:latin typeface="Arial" pitchFamily="34" charset="0"/>
              <a:ea typeface="ＭＳ Ｐゴシック" pitchFamily="34" charset="-128"/>
            </a:endParaRPr>
          </a:p>
          <a:p>
            <a:r>
              <a:rPr lang="en-US" altLang="ko-KR" baseline="0" smtClean="0">
                <a:latin typeface="Arial" pitchFamily="34" charset="0"/>
                <a:ea typeface="ＭＳ Ｐゴシック" pitchFamily="34" charset="-128"/>
              </a:rPr>
              <a:t>The goal of this attack is degrading the service of the Kad network, by causing a significant fraction of all keyword as well as node searches to fail.</a:t>
            </a:r>
          </a:p>
          <a:p>
            <a:r>
              <a:rPr lang="en-US" altLang="ko-KR" smtClean="0">
                <a:latin typeface="Arial" pitchFamily="34" charset="0"/>
                <a:ea typeface="ＭＳ Ｐゴシック" pitchFamily="34" charset="-128"/>
              </a:rPr>
              <a:t>And in this paper, the autor</a:t>
            </a:r>
            <a:r>
              <a:rPr lang="en-US" altLang="ko-KR" baseline="0" smtClean="0">
                <a:latin typeface="Arial" pitchFamily="34" charset="0"/>
                <a:ea typeface="ＭＳ Ｐゴシック" pitchFamily="34" charset="-128"/>
              </a:rPr>
              <a:t> assumed that the attacker is just one of the P2P client.</a:t>
            </a:r>
            <a:endParaRPr lang="en-US" altLang="ko-K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FA15FA8-EA3C-470A-BD78-37DA269260F7}" type="slidenum">
              <a:rPr lang="en-US" altLang="ko-KR"/>
              <a:pPr/>
              <a:t>15</a:t>
            </a:fld>
            <a:endParaRPr lang="en-US" altLang="ko-K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altLang="ko-KR" baseline="0" smtClean="0"/>
              <a:t>In the preparation phase, attacker gets the information about node A’s routing table by querying appropriate queries.</a:t>
            </a:r>
          </a:p>
          <a:p>
            <a:r>
              <a:rPr lang="en-US" altLang="ko-KR" baseline="0" smtClean="0"/>
              <a:t>For example, if node M sends KADEMLIA_REQ message with 1 bit prefix matched node ID with the A’s nodeID, then node A will return close nodeIDs that A has in its routing table.</a:t>
            </a:r>
          </a:p>
          <a:p>
            <a:r>
              <a:rPr lang="en-US" altLang="ko-KR" baseline="0" smtClean="0"/>
              <a:t>After attacker nodes learn the routing table of ndoe A, it also hijacks a certain fraction of the pointers in A’s routing table.</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Let’s suppose that node A has honest node B in its routing table. </a:t>
            </a:r>
          </a:p>
          <a:p>
            <a:r>
              <a:rPr lang="en-US" altLang="ko-KR" smtClean="0">
                <a:latin typeface="Arial" pitchFamily="34" charset="0"/>
                <a:ea typeface="ＭＳ Ｐゴシック" pitchFamily="34" charset="-128"/>
              </a:rPr>
              <a:t>In Preparation phase, simply attacker M sends the hello message to A that node B</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s IP address is changed to IP of node M.  Then node A will update its routing table like this.</a:t>
            </a:r>
          </a:p>
          <a:p>
            <a:r>
              <a:rPr lang="en-US" altLang="ko-KR" smtClean="0">
                <a:latin typeface="Arial" pitchFamily="34" charset="0"/>
                <a:ea typeface="ＭＳ Ｐゴシック" pitchFamily="34" charset="-128"/>
              </a:rPr>
              <a:t>So attacker sends this message to all nodes that exist in its routing table.</a:t>
            </a:r>
          </a:p>
          <a:p>
            <a:r>
              <a:rPr lang="en-US" altLang="ko-KR" smtClean="0">
                <a:latin typeface="Arial" pitchFamily="34" charset="0"/>
                <a:ea typeface="ＭＳ Ｐゴシック" pitchFamily="34" charset="-128"/>
              </a:rPr>
              <a:t>Remember that in Kad protocol, messages sent by the Kad nodes are not verified. </a:t>
            </a:r>
          </a:p>
          <a:p>
            <a:endParaRPr lang="en-US" altLang="ko-KR" baseline="0" smtClean="0">
              <a:latin typeface="Arial" pitchFamily="34" charset="0"/>
              <a:ea typeface="ＭＳ Ｐゴシック" pitchFamily="34" charset="-128"/>
            </a:endParaRPr>
          </a:p>
          <a:p>
            <a:r>
              <a:rPr lang="en-US" altLang="ko-KR" baseline="0" smtClean="0">
                <a:latin typeface="Arial" pitchFamily="34" charset="0"/>
                <a:ea typeface="ＭＳ Ｐゴシック" pitchFamily="34" charset="-128"/>
              </a:rPr>
              <a:t>Therefore, until now, the attacker makes queries from node A come to the attacker node.</a:t>
            </a:r>
          </a:p>
          <a:p>
            <a:endParaRPr lang="en-US" altLang="ko-K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Arial" pitchFamily="34" charset="0"/>
                <a:ea typeface="ＭＳ Ｐゴシック" pitchFamily="34" charset="-128"/>
              </a:rPr>
              <a:t>For each KADEMLIA_REQ query message received, a malicious node M intentionally  generates a contact whose ID is a replica root, with IP and port fields that are set to point to itself.</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Arial" pitchFamily="34" charset="0"/>
                <a:ea typeface="ＭＳ Ｐゴシック" pitchFamily="34" charset="-128"/>
              </a:rPr>
              <a:t>Upon receving this reply, the node A will send a KADMLIA_REQ to the malicious colluder to find more replica roots.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Arial" pitchFamily="34" charset="0"/>
                <a:ea typeface="ＭＳ Ｐゴシック" pitchFamily="34" charset="-128"/>
              </a:rPr>
              <a:t>Then the colluder sends message that shows it is alive without introducing other colluders.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Arial" pitchFamily="34" charset="0"/>
                <a:ea typeface="ＭＳ Ｐゴシック" pitchFamily="34" charset="-128"/>
              </a:rPr>
              <a:t>And in execution phase, the attacker has to fail the query messages.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smtClean="0">
              <a:latin typeface="Arial" pitchFamily="34" charset="0"/>
              <a:ea typeface="ＭＳ Ｐゴシック" pitchFamily="34" charset="-128"/>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Arial" pitchFamily="34" charset="0"/>
                <a:ea typeface="ＭＳ Ｐゴシック" pitchFamily="34" charset="-128"/>
              </a:rPr>
              <a:t>In Kad protocol, it would be dangerous for an attacker to fail to respond to a KADEMLIA_REQ, because this would cause the querier to drop the malicious node from its routing table. Therefore, attacker has to respond anyway when it fail the query.</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mtClean="0">
              <a:latin typeface="Arial" pitchFamily="34" charset="0"/>
              <a:ea typeface="ＭＳ Ｐゴシック" pitchFamily="34" charset="-128"/>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t>There are two ways to make query fail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t>First, </a:t>
            </a:r>
            <a:r>
              <a:rPr lang="en-US" altLang="ko-KR" sz="2000" smtClean="0">
                <a:latin typeface="Corbel" pitchFamily="34" charset="0"/>
              </a:rPr>
              <a:t>malicious node sends a list of 300 bogus matches in reponse. Then the node A will stop</a:t>
            </a:r>
            <a:r>
              <a:rPr lang="en-US" altLang="ko-KR" sz="2000" baseline="0" smtClean="0">
                <a:latin typeface="Corbel" pitchFamily="34" charset="0"/>
              </a:rPr>
              <a:t> sending any request messages even though it hasn’t reached a live honest replica root, yet.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2000" baseline="0" smtClean="0">
              <a:latin typeface="Corbe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Second, exploit the timeout condition in Kad protocol.</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Recall that if all three of the closest nodes at a given step timeouts, a Kad client will find its closest backup contact, and try to contact that node.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And after repeating this process for 25s, it will stop the process.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2000" baseline="0" smtClean="0">
              <a:latin typeface="Corbe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Therefore, as an example, when the attacker node M receives a KADEMLIA_REQ, it generates a response message with 30 contacts with IP and port which are set as Kad node not running with node ID that is really close to the key.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Then, node A will insert them in its list of possible contacts at the beginning of its list because these contacts are very close to the key and then node A will send KADEMLIA_REQ message to those contacts in sequence.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However, they will not respond because they are not running.</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baseline="0" smtClean="0">
                <a:latin typeface="Corbel" pitchFamily="34" charset="0"/>
              </a:rPr>
              <a:t>Therefore, after 25 seconds, the node A will stop trying more contacts without any results.</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16</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altLang="ko-KR" smtClean="0"/>
              <a:t>In this section, I</a:t>
            </a:r>
            <a:r>
              <a:rPr lang="en-US" altLang="ko-KR" baseline="0" smtClean="0"/>
              <a:t> will explain about the result of attack evaluation.</a:t>
            </a:r>
            <a:endParaRPr lang="ko-KR" altLang="en-US"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17</a:t>
            </a:fld>
            <a:endParaRPr lang="ko-KR" altLang="en-US"/>
          </a:p>
        </p:txBody>
      </p:sp>
    </p:spTree>
    <p:extLst>
      <p:ext uri="{BB962C8B-B14F-4D97-AF65-F5344CB8AC3E}">
        <p14:creationId xmlns="" xmlns:p14="http://schemas.microsoft.com/office/powerpoint/2010/main" val="344628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FFB745B-DCBA-49A7-A268-69A0BC1AAC6E}" type="slidenum">
              <a:rPr lang="en-US" altLang="ko-KR"/>
              <a:pPr/>
              <a:t>18</a:t>
            </a:fld>
            <a:endParaRPr lang="en-US" altLang="ko-KR"/>
          </a:p>
        </p:txBody>
      </p:sp>
      <p:sp>
        <p:nvSpPr>
          <p:cNvPr id="29698" name="Rectangle 2"/>
          <p:cNvSpPr>
            <a:spLocks noGrp="1" noRot="1" noChangeAspect="1" noChangeArrowheads="1"/>
          </p:cNvSpPr>
          <p:nvPr>
            <p:ph type="sldImg"/>
          </p:nvPr>
        </p:nvSpPr>
        <p:spPr>
          <a:xfrm>
            <a:off x="877888" y="709613"/>
            <a:ext cx="5041900" cy="3783012"/>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r>
              <a:rPr lang="en-US" altLang="ko-KR" smtClean="0">
                <a:latin typeface="Arial" pitchFamily="34" charset="0"/>
                <a:ea typeface="ＭＳ Ｐゴシック" pitchFamily="34" charset="-128"/>
              </a:rPr>
              <a:t>Doing large scale simulation, this paper assume that there are total 1M nodes,….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슬라이드 이미지 개체 틀 1"/>
          <p:cNvSpPr>
            <a:spLocks noGrp="1" noRot="1" noChangeAspect="1"/>
          </p:cNvSpPr>
          <p:nvPr>
            <p:ph type="sldImg"/>
          </p:nvPr>
        </p:nvSpPr>
        <p:spPr>
          <a:ln/>
        </p:spPr>
      </p:sp>
      <p:sp>
        <p:nvSpPr>
          <p:cNvPr id="31746" name="슬라이드 노트 개체 틀 2"/>
          <p:cNvSpPr>
            <a:spLocks noGrp="1"/>
          </p:cNvSpPr>
          <p:nvPr>
            <p:ph type="body" idx="1"/>
          </p:nvPr>
        </p:nvSpPr>
        <p:spPr>
          <a:noFill/>
          <a:ln/>
        </p:spPr>
        <p:txBody>
          <a:bodyPr/>
          <a:lstStyle/>
          <a:p>
            <a:r>
              <a:rPr lang="en-US" altLang="ko-KR" smtClean="0">
                <a:latin typeface="Arial" pitchFamily="34" charset="0"/>
                <a:ea typeface="ＭＳ Ｐゴシック" pitchFamily="34" charset="-128"/>
              </a:rPr>
              <a:t>This is the result</a:t>
            </a:r>
            <a:r>
              <a:rPr lang="en-US" altLang="ko-KR" baseline="0" smtClean="0">
                <a:latin typeface="Arial" pitchFamily="34" charset="0"/>
                <a:ea typeface="ＭＳ Ｐゴシック" pitchFamily="34" charset="-128"/>
              </a:rPr>
              <a:t> of the experiment.</a:t>
            </a:r>
          </a:p>
          <a:p>
            <a:r>
              <a:rPr lang="en-US" altLang="ko-KR" smtClean="0">
                <a:latin typeface="Arial" pitchFamily="34" charset="0"/>
                <a:ea typeface="ＭＳ Ｐゴシック" pitchFamily="34" charset="-128"/>
              </a:rPr>
              <a:t>Simply we can see  that if hijacked contacts increases, then also the percentage of query failure is increased.</a:t>
            </a:r>
          </a:p>
          <a:p>
            <a:endParaRPr lang="en-US" altLang="ko-KR" smtClean="0">
              <a:latin typeface="Arial" pitchFamily="34" charset="0"/>
              <a:ea typeface="ＭＳ Ｐゴシック" pitchFamily="34" charset="-128"/>
            </a:endParaRPr>
          </a:p>
          <a:p>
            <a:pPr>
              <a:buFontTx/>
              <a:buNone/>
            </a:pPr>
            <a:r>
              <a:rPr lang="en-US" altLang="ko-KR" baseline="0" smtClean="0"/>
              <a:t>Fig.6(a) shows the comparison between expected and measured keyword query failures, where we say a query fails if the victim does not find any normal Kad nodes within the search tolerance of the target ID.</a:t>
            </a:r>
          </a:p>
          <a:p>
            <a:pPr>
              <a:buFontTx/>
              <a:buNone/>
            </a:pPr>
            <a:r>
              <a:rPr lang="en-US" altLang="ko-KR" baseline="0" smtClean="0"/>
              <a:t>In the 10, 20, and 30 % cases, the measured frequency is higher than the expected number.</a:t>
            </a:r>
          </a:p>
          <a:p>
            <a:pPr>
              <a:buFontTx/>
              <a:buNone/>
            </a:pPr>
            <a:r>
              <a:rPr lang="en-US" altLang="ko-KR" baseline="0" smtClean="0"/>
              <a:t>But, in the 40% case, the measured frequency is lower than the expected.</a:t>
            </a:r>
          </a:p>
          <a:p>
            <a:pPr>
              <a:buFontTx/>
              <a:buNone/>
            </a:pPr>
            <a:endParaRPr lang="en-US" altLang="ko-KR" baseline="0" smtClean="0"/>
          </a:p>
          <a:p>
            <a:pPr>
              <a:buFontTx/>
              <a:buNone/>
            </a:pPr>
            <a:r>
              <a:rPr lang="en-US" altLang="ko-KR" baseline="0" smtClean="0"/>
              <a:t>Fig 6(b) and (c) show the attacker’s message and bandwidth costs.</a:t>
            </a:r>
          </a:p>
          <a:p>
            <a:pPr>
              <a:buFontTx/>
              <a:buNone/>
            </a:pPr>
            <a:r>
              <a:rPr lang="en-US" altLang="ko-KR" baseline="0" smtClean="0"/>
              <a:t>The attack cost was slightly less than expected. </a:t>
            </a:r>
            <a:endParaRPr lang="ko-KR" altLang="en-US" smtClean="0"/>
          </a:p>
          <a:p>
            <a:endParaRPr lang="ko-KR" altLang="en-US" smtClean="0">
              <a:latin typeface="Arial" pitchFamily="34" charset="0"/>
              <a:ea typeface="ＭＳ Ｐゴシック" pitchFamily="34" charset="-128"/>
            </a:endParaRPr>
          </a:p>
        </p:txBody>
      </p:sp>
      <p:sp>
        <p:nvSpPr>
          <p:cNvPr id="31747" name="슬라이드 번호 개체 틀 3"/>
          <p:cNvSpPr>
            <a:spLocks noGrp="1"/>
          </p:cNvSpPr>
          <p:nvPr>
            <p:ph type="sldNum" sz="quarter" idx="5"/>
          </p:nvPr>
        </p:nvSpPr>
        <p:spPr>
          <a:noFill/>
        </p:spPr>
        <p:txBody>
          <a:bodyPr/>
          <a:lstStyle/>
          <a:p>
            <a:fld id="{25E94A3D-E242-4E92-B5F9-7DEDC1DABDC6}" type="slidenum">
              <a:rPr lang="en-US" altLang="ko-KR"/>
              <a:pPr/>
              <a:t>19</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altLang="ko-KR" smtClean="0"/>
              <a:t>This paper is about attacking the</a:t>
            </a:r>
            <a:r>
              <a:rPr lang="en-US" altLang="ko-KR" baseline="0" smtClean="0"/>
              <a:t> Peer to peer network.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800" smtClean="0">
                <a:latin typeface="Arial" pitchFamily="34" charset="0"/>
                <a:ea typeface="ＭＳ Ｐゴシック" pitchFamily="34" charset="-128"/>
              </a:rPr>
              <a:t>Usually, p2p</a:t>
            </a:r>
            <a:r>
              <a:rPr lang="en-US" altLang="ko-KR" sz="800" baseline="0" smtClean="0">
                <a:latin typeface="Arial" pitchFamily="34" charset="0"/>
                <a:ea typeface="ＭＳ Ｐゴシック" pitchFamily="34" charset="-128"/>
              </a:rPr>
              <a:t> system is used in file sharing without any centralized authority.</a:t>
            </a:r>
            <a:endParaRPr lang="en-US" altLang="ko-KR" baseline="0" smtClean="0"/>
          </a:p>
          <a:p>
            <a:r>
              <a:rPr lang="en-US" altLang="ko-KR" baseline="0" smtClean="0"/>
              <a:t>In P2P system, each node has each different information.</a:t>
            </a:r>
          </a:p>
          <a:p>
            <a:r>
              <a:rPr lang="en-US" altLang="ko-KR" baseline="0" smtClean="0"/>
              <a:t>And to operate the system well, nodes must be able to find the desired information they want to know, and they must be able to put or get data from the node.</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a:t>
            </a:fld>
            <a:endParaRPr lang="ko-KR" altLang="en-US"/>
          </a:p>
        </p:txBody>
      </p:sp>
    </p:spTree>
    <p:extLst>
      <p:ext uri="{BB962C8B-B14F-4D97-AF65-F5344CB8AC3E}">
        <p14:creationId xmlns="" xmlns:p14="http://schemas.microsoft.com/office/powerpoint/2010/main" val="3446286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슬라이드 이미지 개체 틀 1"/>
          <p:cNvSpPr>
            <a:spLocks noGrp="1" noRot="1" noChangeAspect="1"/>
          </p:cNvSpPr>
          <p:nvPr>
            <p:ph type="sldImg"/>
          </p:nvPr>
        </p:nvSpPr>
        <p:spPr>
          <a:ln/>
        </p:spPr>
      </p:sp>
      <p:sp>
        <p:nvSpPr>
          <p:cNvPr id="31746" name="슬라이드 노트 개체 틀 2"/>
          <p:cNvSpPr>
            <a:spLocks noGrp="1"/>
          </p:cNvSpPr>
          <p:nvPr>
            <p:ph type="body" idx="1"/>
          </p:nvPr>
        </p:nvSpPr>
        <p:spPr>
          <a:noFill/>
          <a:ln/>
        </p:spPr>
        <p:txBody>
          <a:bodyPr/>
          <a:lstStyle/>
          <a:p>
            <a:r>
              <a:rPr lang="en-US" altLang="ko-KR" smtClean="0">
                <a:latin typeface="Arial" pitchFamily="34" charset="0"/>
                <a:ea typeface="ＭＳ Ｐゴシック" pitchFamily="34" charset="-128"/>
              </a:rPr>
              <a:t>Because in the real Kad network, number</a:t>
            </a:r>
            <a:r>
              <a:rPr lang="en-US" altLang="ko-KR" baseline="0" smtClean="0">
                <a:latin typeface="Arial" pitchFamily="34" charset="0"/>
                <a:ea typeface="ＭＳ Ｐゴシック" pitchFamily="34" charset="-128"/>
              </a:rPr>
              <a:t> of nodes are limited to a network size of 16,000 nodes, they simulate the attack with DVN with 50,000 ndoes.</a:t>
            </a:r>
          </a:p>
          <a:p>
            <a:r>
              <a:rPr lang="en-US" altLang="ko-KR" baseline="0" smtClean="0">
                <a:latin typeface="Arial" pitchFamily="34" charset="0"/>
                <a:ea typeface="ＭＳ Ｐゴシック" pitchFamily="34" charset="-128"/>
              </a:rPr>
              <a:t>And in this simulation, it focuses on the control plane that controls the routing process rather than keyword search which is a data plane.</a:t>
            </a:r>
          </a:p>
          <a:p>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And the result shows</a:t>
            </a:r>
            <a:r>
              <a:rPr lang="en-US" altLang="ko-KR" baseline="0" smtClean="0">
                <a:latin typeface="Arial" pitchFamily="34" charset="0"/>
                <a:ea typeface="ＭＳ Ｐゴシック" pitchFamily="34" charset="-128"/>
              </a:rPr>
              <a:t> that only 0.1% of the network being malicious, and hijacking only 15% of every node’s routing table, almost every routing request is hijacked.</a:t>
            </a:r>
          </a:p>
          <a:p>
            <a:endParaRPr lang="ko-KR" altLang="en-US" smtClean="0">
              <a:latin typeface="Arial" pitchFamily="34" charset="0"/>
              <a:ea typeface="ＭＳ Ｐゴシック" pitchFamily="34" charset="-128"/>
            </a:endParaRPr>
          </a:p>
        </p:txBody>
      </p:sp>
      <p:sp>
        <p:nvSpPr>
          <p:cNvPr id="31747" name="슬라이드 번호 개체 틀 3"/>
          <p:cNvSpPr>
            <a:spLocks noGrp="1"/>
          </p:cNvSpPr>
          <p:nvPr>
            <p:ph type="sldNum" sz="quarter" idx="5"/>
          </p:nvPr>
        </p:nvSpPr>
        <p:spPr>
          <a:noFill/>
        </p:spPr>
        <p:txBody>
          <a:bodyPr/>
          <a:lstStyle/>
          <a:p>
            <a:fld id="{25E94A3D-E242-4E92-B5F9-7DEDC1DABDC6}" type="slidenum">
              <a:rPr lang="en-US" altLang="ko-KR"/>
              <a:pPr/>
              <a:t>20</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0E4686D-CAF6-4E14-9483-4830284C4F8A}" type="slidenum">
              <a:rPr lang="en-US" altLang="ko-KR"/>
              <a:pPr/>
              <a:t>21</a:t>
            </a:fld>
            <a:endParaRPr lang="en-US" altLang="ko-K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ko-KR" smtClean="0">
                <a:latin typeface="Arial" pitchFamily="34" charset="0"/>
                <a:ea typeface="ＭＳ Ｐゴシック" pitchFamily="34" charset="-128"/>
              </a:rPr>
              <a:t>This screen</a:t>
            </a:r>
            <a:r>
              <a:rPr lang="en-US" altLang="ko-KR" baseline="0" smtClean="0">
                <a:latin typeface="Arial" pitchFamily="34" charset="0"/>
                <a:ea typeface="ＭＳ Ｐゴシック" pitchFamily="34" charset="-128"/>
              </a:rPr>
              <a:t> shot is provided by Yongdae professor.</a:t>
            </a:r>
            <a:endParaRPr lang="en-US" altLang="ko-KR" smtClean="0">
              <a:latin typeface="Arial" pitchFamily="34" charset="0"/>
              <a:ea typeface="ＭＳ Ｐゴシック" pitchFamily="34" charset="-128"/>
            </a:endParaRPr>
          </a:p>
          <a:p>
            <a:r>
              <a:rPr lang="en-US" altLang="ko-KR" smtClean="0">
                <a:latin typeface="Arial" pitchFamily="34" charset="0"/>
                <a:ea typeface="ＭＳ Ｐゴシック" pitchFamily="34" charset="-128"/>
              </a:rPr>
              <a:t>This is the experimental results in those attack in eMule.</a:t>
            </a:r>
          </a:p>
          <a:p>
            <a:r>
              <a:rPr lang="en-US" altLang="ko-KR" smtClean="0">
                <a:latin typeface="Arial" pitchFamily="34" charset="0"/>
                <a:ea typeface="ＭＳ Ｐゴシック" pitchFamily="34" charset="-128"/>
              </a:rPr>
              <a:t>As you can see, this node can</a:t>
            </a:r>
            <a:r>
              <a:rPr lang="en-US" altLang="en-US" smtClean="0">
                <a:latin typeface="Arial" pitchFamily="34" charset="0"/>
                <a:ea typeface="ＭＳ Ｐゴシック" pitchFamily="34" charset="-128"/>
              </a:rPr>
              <a:t>’</a:t>
            </a:r>
            <a:r>
              <a:rPr lang="en-US" altLang="ko-KR" smtClean="0">
                <a:latin typeface="Arial" pitchFamily="34" charset="0"/>
                <a:ea typeface="ＭＳ Ｐゴシック" pitchFamily="34" charset="-128"/>
              </a:rPr>
              <a:t>t get any result of windows , blues, rock, simpson.</a:t>
            </a:r>
          </a:p>
          <a:p>
            <a:r>
              <a:rPr lang="en-US" altLang="ko-KR" smtClean="0">
                <a:latin typeface="Arial" pitchFamily="34" charset="0"/>
                <a:ea typeface="ＭＳ Ｐゴシック" pitchFamily="34" charset="-128"/>
              </a:rPr>
              <a:t>Even</a:t>
            </a:r>
            <a:r>
              <a:rPr lang="en-US" altLang="ko-KR" baseline="0" smtClean="0">
                <a:latin typeface="Arial" pitchFamily="34" charset="0"/>
                <a:ea typeface="ＭＳ Ｐゴシック" pitchFamily="34" charset="-128"/>
              </a:rPr>
              <a:t> though in case of mathematica, it fails but anyway almost all of the files were failed by this attack.</a:t>
            </a:r>
            <a:endParaRPr lang="en-US" altLang="ko-KR"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슬라이드 이미지 개체 틀 1"/>
          <p:cNvSpPr>
            <a:spLocks noGrp="1" noRot="1" noChangeAspect="1"/>
          </p:cNvSpPr>
          <p:nvPr>
            <p:ph type="sldImg"/>
          </p:nvPr>
        </p:nvSpPr>
        <p:spPr>
          <a:ln/>
        </p:spPr>
      </p:sp>
      <p:sp>
        <p:nvSpPr>
          <p:cNvPr id="33794" name="슬라이드 노트 개체 틀 2"/>
          <p:cNvSpPr>
            <a:spLocks noGrp="1"/>
          </p:cNvSpPr>
          <p:nvPr>
            <p:ph type="body" idx="1"/>
          </p:nvPr>
        </p:nvSpPr>
        <p:spPr>
          <a:noFill/>
          <a:ln/>
        </p:spPr>
        <p:txBody>
          <a:bodyPr/>
          <a:lstStyle/>
          <a:p>
            <a:r>
              <a:rPr lang="en-US" altLang="ko-KR" dirty="0" smtClean="0">
                <a:latin typeface="Arial" pitchFamily="34" charset="0"/>
                <a:ea typeface="ＭＳ Ｐゴシック" pitchFamily="34" charset="-128"/>
              </a:rPr>
              <a:t>However, the disadvantage</a:t>
            </a:r>
            <a:r>
              <a:rPr lang="en-US" altLang="ko-KR" baseline="0" dirty="0" smtClean="0">
                <a:latin typeface="Arial" pitchFamily="34" charset="0"/>
                <a:ea typeface="ＭＳ Ｐゴシック" pitchFamily="34" charset="-128"/>
              </a:rPr>
              <a:t> of the previous attack is that the attacker needs an ongoing cost of around 100Mbps network link.</a:t>
            </a:r>
          </a:p>
          <a:p>
            <a:endParaRPr lang="en-US" altLang="ko-KR" dirty="0" smtClean="0">
              <a:latin typeface="Arial" pitchFamily="34" charset="0"/>
              <a:ea typeface="ＭＳ Ｐゴシック" pitchFamily="34" charset="-128"/>
            </a:endParaRPr>
          </a:p>
          <a:p>
            <a:r>
              <a:rPr lang="en-US" altLang="ko-KR" dirty="0" smtClean="0">
                <a:latin typeface="Arial" pitchFamily="34" charset="0"/>
                <a:ea typeface="ＭＳ Ｐゴシック" pitchFamily="34" charset="-128"/>
              </a:rPr>
              <a:t>Making</a:t>
            </a:r>
            <a:r>
              <a:rPr lang="en-US" altLang="ko-KR" baseline="0" dirty="0" smtClean="0">
                <a:latin typeface="Arial" pitchFamily="34" charset="0"/>
                <a:ea typeface="ＭＳ Ｐゴシック" pitchFamily="34" charset="-128"/>
              </a:rPr>
              <a:t> node’s entries in the routing table point to the victim itself rather than to the attacker is more efficient. This is called reflection attack. </a:t>
            </a:r>
          </a:p>
          <a:p>
            <a:r>
              <a:rPr lang="en-US" altLang="ko-KR" dirty="0" smtClean="0">
                <a:latin typeface="Arial" pitchFamily="34" charset="0"/>
                <a:ea typeface="ＭＳ Ｐゴシック" pitchFamily="34" charset="-128"/>
              </a:rPr>
              <a:t>This reduces</a:t>
            </a:r>
            <a:r>
              <a:rPr lang="en-US" altLang="ko-KR" baseline="0" dirty="0" smtClean="0">
                <a:latin typeface="Arial" pitchFamily="34" charset="0"/>
                <a:ea typeface="ＭＳ Ｐゴシック" pitchFamily="34" charset="-128"/>
              </a:rPr>
              <a:t> the ongoing cost of the attack, while leaving the victim unable to contact any other </a:t>
            </a:r>
            <a:r>
              <a:rPr lang="en-US" altLang="ko-KR" baseline="0" dirty="0" err="1" smtClean="0">
                <a:latin typeface="Arial" pitchFamily="34" charset="0"/>
                <a:ea typeface="ＭＳ Ｐゴシック" pitchFamily="34" charset="-128"/>
              </a:rPr>
              <a:t>Kad</a:t>
            </a:r>
            <a:r>
              <a:rPr lang="en-US" altLang="ko-KR" baseline="0" dirty="0" smtClean="0">
                <a:latin typeface="Arial" pitchFamily="34" charset="0"/>
                <a:ea typeface="ＭＳ Ｐゴシック" pitchFamily="34" charset="-128"/>
              </a:rPr>
              <a:t> nodes.</a:t>
            </a:r>
          </a:p>
          <a:p>
            <a:r>
              <a:rPr lang="en-US" altLang="ko-KR" baseline="0" dirty="0" smtClean="0">
                <a:latin typeface="Arial" pitchFamily="34" charset="0"/>
                <a:ea typeface="ＭＳ Ｐゴシック" pitchFamily="34" charset="-128"/>
              </a:rPr>
              <a:t>Because there is no IP and host authentication, a hijacked node will continue to send messages to itself and reply to itself.</a:t>
            </a:r>
          </a:p>
          <a:p>
            <a:endParaRPr lang="en-US" altLang="ko-KR" baseline="0" dirty="0" smtClean="0">
              <a:latin typeface="Arial" pitchFamily="34" charset="0"/>
              <a:ea typeface="ＭＳ Ｐゴシック" pitchFamily="34" charset="-128"/>
            </a:endParaRPr>
          </a:p>
          <a:p>
            <a:r>
              <a:rPr lang="en-US" altLang="ko-KR" baseline="0" dirty="0" smtClean="0">
                <a:latin typeface="Arial" pitchFamily="34" charset="0"/>
                <a:ea typeface="ＭＳ Ｐゴシック" pitchFamily="34" charset="-128"/>
              </a:rPr>
              <a:t>The author did the reflection attack experiment with 48 victim nodes in the real network.</a:t>
            </a:r>
          </a:p>
          <a:p>
            <a:r>
              <a:rPr lang="en-US" altLang="ko-KR" baseline="0" dirty="0" smtClean="0">
                <a:latin typeface="Arial" pitchFamily="34" charset="0"/>
                <a:ea typeface="ＭＳ Ｐゴシック" pitchFamily="34" charset="-128"/>
              </a:rPr>
              <a:t>The figure (a) shows the average number of contacts in the routing table for the 48 victim nodes.</a:t>
            </a:r>
          </a:p>
          <a:p>
            <a:r>
              <a:rPr lang="en-US" altLang="ko-KR" baseline="0" dirty="0" smtClean="0">
                <a:latin typeface="Arial" pitchFamily="34" charset="0"/>
                <a:ea typeface="ＭＳ Ｐゴシック" pitchFamily="34" charset="-128"/>
              </a:rPr>
              <a:t>The # of contacts are further divided by a type and </a:t>
            </a:r>
            <a:r>
              <a:rPr lang="en-US" altLang="ko-KR" baseline="0" dirty="0" err="1" smtClean="0">
                <a:latin typeface="Arial" pitchFamily="34" charset="0"/>
                <a:ea typeface="ＭＳ Ｐゴシック" pitchFamily="34" charset="-128"/>
              </a:rPr>
              <a:t>whehter</a:t>
            </a:r>
            <a:r>
              <a:rPr lang="en-US" altLang="ko-KR" baseline="0" dirty="0" smtClean="0">
                <a:latin typeface="Arial" pitchFamily="34" charset="0"/>
                <a:ea typeface="ＭＳ Ｐゴシック" pitchFamily="34" charset="-128"/>
              </a:rPr>
              <a:t> they were hijacked.</a:t>
            </a:r>
          </a:p>
          <a:p>
            <a:r>
              <a:rPr lang="en-US" altLang="ko-KR" baseline="0" dirty="0" smtClean="0">
                <a:latin typeface="Arial" pitchFamily="34" charset="0"/>
                <a:ea typeface="ＭＳ Ｐゴシック" pitchFamily="34" charset="-128"/>
              </a:rPr>
              <a:t>After 2h, the hijacking attack starts.</a:t>
            </a:r>
          </a:p>
          <a:p>
            <a:r>
              <a:rPr lang="en-US" altLang="ko-KR" baseline="0" dirty="0" smtClean="0">
                <a:latin typeface="Arial" pitchFamily="34" charset="0"/>
                <a:ea typeface="ＭＳ Ｐゴシック" pitchFamily="34" charset="-128"/>
              </a:rPr>
              <a:t>The result shows that the number of hijacked contacts increase rapidly, and then decreases as the victim recover slowly. </a:t>
            </a:r>
          </a:p>
          <a:p>
            <a:r>
              <a:rPr lang="en-US" altLang="ko-KR" baseline="0" dirty="0" smtClean="0">
                <a:latin typeface="Arial" pitchFamily="34" charset="0"/>
                <a:ea typeface="ＭＳ Ｐゴシック" pitchFamily="34" charset="-128"/>
              </a:rPr>
              <a:t>The type 2 contacts </a:t>
            </a:r>
            <a:r>
              <a:rPr lang="en-US" altLang="ko-KR" baseline="0" dirty="0" err="1" smtClean="0">
                <a:latin typeface="Arial" pitchFamily="34" charset="0"/>
                <a:ea typeface="ＭＳ Ｐゴシック" pitchFamily="34" charset="-128"/>
              </a:rPr>
              <a:t>incldue</a:t>
            </a:r>
            <a:r>
              <a:rPr lang="en-US" altLang="ko-KR" baseline="0" dirty="0" smtClean="0">
                <a:latin typeface="Arial" pitchFamily="34" charset="0"/>
                <a:ea typeface="ＭＳ Ｐゴシック" pitchFamily="34" charset="-128"/>
              </a:rPr>
              <a:t> the number of hijacked contacts.</a:t>
            </a:r>
          </a:p>
          <a:p>
            <a:r>
              <a:rPr lang="en-US" altLang="ko-KR" baseline="0" dirty="0" smtClean="0">
                <a:latin typeface="Arial" pitchFamily="34" charset="0"/>
                <a:ea typeface="ＭＳ Ｐゴシック" pitchFamily="34" charset="-128"/>
              </a:rPr>
              <a:t>We can see that even after 8 h, roughly 70% of the victim’s contacts still point back to itself.</a:t>
            </a:r>
          </a:p>
          <a:p>
            <a:r>
              <a:rPr lang="en-US" altLang="ko-KR" baseline="0" dirty="0" smtClean="0">
                <a:latin typeface="Arial" pitchFamily="34" charset="0"/>
                <a:ea typeface="ＭＳ Ｐゴシック" pitchFamily="34" charset="-128"/>
              </a:rPr>
              <a:t>It suggests that at the full network scale, a second round of hijacking may be sufficient to fully disconnect </a:t>
            </a:r>
            <a:r>
              <a:rPr lang="en-US" altLang="ko-KR" baseline="0" dirty="0" err="1" smtClean="0">
                <a:latin typeface="Arial" pitchFamily="34" charset="0"/>
                <a:ea typeface="ＭＳ Ｐゴシック" pitchFamily="34" charset="-128"/>
              </a:rPr>
              <a:t>Kad</a:t>
            </a:r>
            <a:r>
              <a:rPr lang="en-US" altLang="ko-KR" baseline="0" dirty="0" smtClean="0">
                <a:latin typeface="Arial" pitchFamily="34" charset="0"/>
                <a:ea typeface="ＭＳ Ｐゴシック" pitchFamily="34" charset="-128"/>
              </a:rPr>
              <a:t>.</a:t>
            </a:r>
          </a:p>
          <a:p>
            <a:endParaRPr lang="en-US" altLang="ko-KR" baseline="0" dirty="0" smtClean="0">
              <a:latin typeface="Arial" pitchFamily="34" charset="0"/>
              <a:ea typeface="ＭＳ Ｐゴシック" pitchFamily="34" charset="-128"/>
            </a:endParaRPr>
          </a:p>
          <a:p>
            <a:r>
              <a:rPr lang="en-US" altLang="ko-KR" baseline="0" dirty="0" smtClean="0">
                <a:latin typeface="Arial" pitchFamily="34" charset="0"/>
                <a:ea typeface="ＭＳ Ｐゴシック" pitchFamily="34" charset="-128"/>
              </a:rPr>
              <a:t>They also measured that how the query success rate of the victims changed over the course of the attack.</a:t>
            </a:r>
          </a:p>
          <a:p>
            <a:r>
              <a:rPr lang="en-US" altLang="ko-KR" baseline="0" dirty="0" smtClean="0">
                <a:latin typeface="Arial" pitchFamily="34" charset="0"/>
                <a:ea typeface="ＭＳ Ｐゴシック" pitchFamily="34" charset="-128"/>
              </a:rPr>
              <a:t>(b) shows that the fraction of successful queries is equal to the fraction of non-hijacked “type 2” nodes.</a:t>
            </a:r>
          </a:p>
          <a:p>
            <a:endParaRPr lang="en-US" altLang="ko-KR" baseline="0" dirty="0" smtClean="0">
              <a:latin typeface="Arial" pitchFamily="34" charset="0"/>
              <a:ea typeface="ＭＳ Ｐゴシック" pitchFamily="34" charset="-128"/>
            </a:endParaRPr>
          </a:p>
          <a:p>
            <a:r>
              <a:rPr lang="en-US" altLang="ko-KR" baseline="0" dirty="0" smtClean="0">
                <a:latin typeface="Arial" pitchFamily="34" charset="0"/>
                <a:ea typeface="ＭＳ Ｐゴシック" pitchFamily="34" charset="-128"/>
              </a:rPr>
              <a:t>In addition, they proposed that the attacker needs 166Mbps of downlink capacity and 117 Mbps uplink capacity to do the reflection attack on the entire </a:t>
            </a:r>
            <a:r>
              <a:rPr lang="en-US" altLang="ko-KR" baseline="0" dirty="0" err="1" smtClean="0">
                <a:latin typeface="Arial" pitchFamily="34" charset="0"/>
                <a:ea typeface="ＭＳ Ｐゴシック" pitchFamily="34" charset="-128"/>
              </a:rPr>
              <a:t>Kad</a:t>
            </a:r>
            <a:r>
              <a:rPr lang="en-US" altLang="ko-KR" baseline="0" dirty="0" smtClean="0">
                <a:latin typeface="Arial" pitchFamily="34" charset="0"/>
                <a:ea typeface="ＭＳ Ｐゴシック" pitchFamily="34" charset="-128"/>
              </a:rPr>
              <a:t> network in 1 h which is the little bandwidth usage.</a:t>
            </a:r>
          </a:p>
          <a:p>
            <a:endParaRPr lang="en-US" altLang="ko-KR" baseline="0" dirty="0" smtClean="0">
              <a:latin typeface="Arial" pitchFamily="34" charset="0"/>
              <a:ea typeface="ＭＳ Ｐゴシック" pitchFamily="34" charset="-128"/>
            </a:endParaRPr>
          </a:p>
          <a:p>
            <a:endParaRPr lang="en-US" altLang="ko-KR" baseline="0" dirty="0" smtClean="0">
              <a:latin typeface="Arial" pitchFamily="34" charset="0"/>
              <a:ea typeface="ＭＳ Ｐゴシック" pitchFamily="34" charset="-128"/>
            </a:endParaRPr>
          </a:p>
        </p:txBody>
      </p:sp>
      <p:sp>
        <p:nvSpPr>
          <p:cNvPr id="33795" name="슬라이드 번호 개체 틀 3"/>
          <p:cNvSpPr>
            <a:spLocks noGrp="1"/>
          </p:cNvSpPr>
          <p:nvPr>
            <p:ph type="sldNum" sz="quarter" idx="5"/>
          </p:nvPr>
        </p:nvSpPr>
        <p:spPr>
          <a:noFill/>
        </p:spPr>
        <p:txBody>
          <a:bodyPr/>
          <a:lstStyle/>
          <a:p>
            <a:fld id="{0518AC5D-BB87-4FF4-A272-1AFFC55E0A9D}" type="slidenum">
              <a:rPr lang="en-US" altLang="ko-KR"/>
              <a:pPr/>
              <a:t>22</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In summary, there are two weakness in </a:t>
            </a:r>
            <a:r>
              <a:rPr lang="en-US" altLang="ko-KR" dirty="0" err="1" smtClean="0"/>
              <a:t>Kad</a:t>
            </a:r>
            <a:r>
              <a:rPr lang="en-US" altLang="ko-KR" dirty="0" smtClean="0"/>
              <a:t>.</a:t>
            </a:r>
          </a:p>
          <a:p>
            <a:r>
              <a:rPr lang="en-US" altLang="ko-KR" dirty="0" smtClean="0"/>
              <a:t>The first one is weak identity</a:t>
            </a:r>
            <a:r>
              <a:rPr lang="en-US" altLang="ko-KR" baseline="0" dirty="0" smtClean="0"/>
              <a:t> authentication.</a:t>
            </a:r>
          </a:p>
          <a:p>
            <a:r>
              <a:rPr lang="en-US" altLang="ko-KR" baseline="0" dirty="0" smtClean="0"/>
              <a:t>Because of this, hijacking back pointer was possible.</a:t>
            </a:r>
          </a:p>
          <a:p>
            <a:r>
              <a:rPr lang="en-US" altLang="ko-KR" baseline="0" dirty="0" smtClean="0"/>
              <a:t>Another thing is the fact that </a:t>
            </a:r>
            <a:r>
              <a:rPr lang="en-US" altLang="ko-KR" baseline="0" dirty="0" err="1" smtClean="0"/>
              <a:t>Kad</a:t>
            </a:r>
            <a:r>
              <a:rPr lang="en-US" altLang="ko-KR" baseline="0" dirty="0" smtClean="0"/>
              <a:t> send query messages to the closest contact with the key ID.</a:t>
            </a:r>
          </a:p>
          <a:p>
            <a:r>
              <a:rPr lang="en-US" altLang="ko-KR" baseline="0" dirty="0" smtClean="0"/>
              <a:t>Because of this, hijacking the query message by impersonating as a node that has the closest </a:t>
            </a:r>
            <a:r>
              <a:rPr lang="en-US" altLang="ko-KR" baseline="0" dirty="0" err="1" smtClean="0"/>
              <a:t>nodeID</a:t>
            </a:r>
            <a:r>
              <a:rPr lang="en-US" altLang="ko-KR" baseline="0" dirty="0" smtClean="0"/>
              <a:t> to the key was possible.</a:t>
            </a:r>
          </a:p>
          <a:p>
            <a:endParaRPr lang="en-US" altLang="ko-KR" baseline="0" dirty="0" smtClean="0"/>
          </a:p>
          <a:p>
            <a:r>
              <a:rPr lang="en-US" altLang="ko-KR" baseline="0" dirty="0" smtClean="0"/>
              <a:t>In this paper, it suggested two mitigations.</a:t>
            </a:r>
          </a:p>
          <a:p>
            <a:r>
              <a:rPr lang="en-US" altLang="ko-KR" baseline="0" dirty="0" smtClean="0"/>
              <a:t>The first one is mitigating the identity authentication.</a:t>
            </a:r>
            <a:endParaRPr lang="en-US" altLang="ko-KR" dirty="0" smtClean="0"/>
          </a:p>
          <a:p>
            <a:r>
              <a:rPr lang="en-US" altLang="ko-KR" dirty="0" smtClean="0"/>
              <a:t>-</a:t>
            </a:r>
            <a:r>
              <a:rPr lang="en-US" altLang="ko-KR" baseline="0" dirty="0" smtClean="0"/>
              <a:t> </a:t>
            </a:r>
            <a:r>
              <a:rPr lang="en-US" altLang="ko-KR" dirty="0" smtClean="0"/>
              <a:t>trust</a:t>
            </a:r>
            <a:r>
              <a:rPr lang="en-US" altLang="ko-KR" baseline="0" dirty="0" smtClean="0"/>
              <a:t> but verify: see if node B is still running with the previous IP and port. If node B is still running with the previous IP and port, then A will not update its routing table.</a:t>
            </a:r>
          </a:p>
          <a:p>
            <a:pPr>
              <a:buFontTx/>
              <a:buChar char="-"/>
            </a:pPr>
            <a:r>
              <a:rPr lang="en-US" altLang="ko-KR" baseline="0" dirty="0" smtClean="0"/>
              <a:t>Simply disregard messages when nodes change the IP address of a pointer. If a node goes offline and comes back with a different IP address, it will be dropped from any routing tables it is on, but can retain its own table.</a:t>
            </a:r>
          </a:p>
          <a:p>
            <a:pPr>
              <a:buFontTx/>
              <a:buNone/>
            </a:pPr>
            <a:r>
              <a:rPr lang="en-US" altLang="ko-KR" baseline="0" dirty="0" smtClean="0"/>
              <a:t>But, this cannot eliminate hijacking rate. Since </a:t>
            </a:r>
            <a:r>
              <a:rPr lang="en-US" altLang="ko-KR" baseline="0" dirty="0" err="1" smtClean="0"/>
              <a:t>Kad</a:t>
            </a:r>
            <a:r>
              <a:rPr lang="en-US" altLang="ko-KR" baseline="0" dirty="0" smtClean="0"/>
              <a:t> nodes have high churn rates, it is likely that many entries on A’s routing table will be offline, and attacker can hijack these entries. But, the cost will increases because attacker will expend time and bandwidth looking for offline.</a:t>
            </a:r>
          </a:p>
          <a:p>
            <a:endParaRPr lang="en-US" altLang="ko-KR" dirty="0" smtClean="0"/>
          </a:p>
          <a:p>
            <a:r>
              <a:rPr lang="en-US" altLang="ko-KR" dirty="0" smtClean="0"/>
              <a:t>Those</a:t>
            </a:r>
            <a:r>
              <a:rPr lang="en-US" altLang="ko-KR" baseline="0" dirty="0" smtClean="0"/>
              <a:t> two methods are incrementally deployable.</a:t>
            </a:r>
          </a:p>
          <a:p>
            <a:r>
              <a:rPr lang="en-US" altLang="ko-KR" baseline="0" dirty="0" smtClean="0"/>
              <a:t>However, these do not protect against hijacked intermediate contacts that might be returned by older clients during a query, or against Sybil attacks that claim an ID close to an expired routing table entry.</a:t>
            </a:r>
          </a:p>
          <a:p>
            <a:endParaRPr lang="en-US" altLang="ko-KR" baseline="0" dirty="0" smtClean="0"/>
          </a:p>
          <a:p>
            <a:pPr>
              <a:buFontTx/>
              <a:buChar char="-"/>
            </a:pPr>
            <a:r>
              <a:rPr lang="en-US" altLang="ko-KR" baseline="0" dirty="0" smtClean="0"/>
              <a:t>Node B could use hash(IP) as its node ID. It can prevent Sybil attack or hijacking. But can’t support mobility </a:t>
            </a:r>
          </a:p>
          <a:p>
            <a:pPr>
              <a:buFontTx/>
              <a:buChar char="-"/>
            </a:pPr>
            <a:r>
              <a:rPr lang="en-US" altLang="ko-KR" baseline="0" dirty="0" smtClean="0"/>
              <a:t> Use hash(PK). Secure. But requires a critical mass of peers running authenticated clients.</a:t>
            </a:r>
          </a:p>
          <a:p>
            <a:pPr>
              <a:buFontTx/>
              <a:buNone/>
            </a:pPr>
            <a:endParaRPr lang="en-US" altLang="ko-KR" baseline="0" dirty="0" smtClean="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23</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Because of this paper, </a:t>
            </a:r>
            <a:r>
              <a:rPr lang="en-US" altLang="ko-KR" dirty="0" err="1" smtClean="0"/>
              <a:t>Kad</a:t>
            </a:r>
            <a:r>
              <a:rPr lang="en-US" altLang="ko-KR" dirty="0" smtClean="0"/>
              <a:t> developer tried to change the </a:t>
            </a:r>
            <a:r>
              <a:rPr lang="en-US" altLang="ko-KR" dirty="0" err="1" smtClean="0"/>
              <a:t>protocl</a:t>
            </a:r>
            <a:r>
              <a:rPr lang="en-US" altLang="ko-KR" dirty="0" smtClean="0"/>
              <a:t>. </a:t>
            </a:r>
          </a:p>
          <a:p>
            <a:r>
              <a:rPr lang="en-US" altLang="ko-KR" dirty="0" smtClean="0"/>
              <a:t>However, even though Kad2 tried</a:t>
            </a:r>
            <a:r>
              <a:rPr lang="en-US" altLang="ko-KR" baseline="0" dirty="0" smtClean="0"/>
              <a:t> to improve its security, the routing attack that this paper proposed still work.</a:t>
            </a:r>
          </a:p>
          <a:p>
            <a:r>
              <a:rPr lang="en-US" altLang="ko-KR" baseline="0" dirty="0" smtClean="0"/>
              <a:t>Now, an easy change to the code prevents hijacking attacks in the latest version.</a:t>
            </a:r>
          </a:p>
          <a:p>
            <a:endParaRPr lang="ko-KR" altLang="en-US"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24</a:t>
            </a:fld>
            <a:endParaRPr lang="ko-K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baseline="0" smtClean="0"/>
              <a:t>There are many works about DHT.</a:t>
            </a:r>
          </a:p>
          <a:p>
            <a:r>
              <a:rPr lang="en-US" altLang="ko-KR" baseline="0" smtClean="0"/>
              <a:t>The first paper presented attacks on DHT and applications built on it.</a:t>
            </a:r>
          </a:p>
          <a:p>
            <a:r>
              <a:rPr lang="en-US" altLang="ko-KR" baseline="0" smtClean="0"/>
              <a:t>The second paper designed a framework for secure DHT routing.</a:t>
            </a:r>
          </a:p>
          <a:p>
            <a:r>
              <a:rPr lang="en-US" altLang="ko-KR" baseline="0" smtClean="0"/>
              <a:t>The third paper defined a Byzantine join attack model on the DHT.</a:t>
            </a:r>
          </a:p>
          <a:p>
            <a:endParaRPr lang="ko-KR" altLang="en-US" smtClean="0"/>
          </a:p>
          <a:p>
            <a:r>
              <a:rPr lang="en-US" altLang="ko-KR" baseline="0" smtClean="0"/>
              <a:t>While several works report on DHT routing attacks, none address Kad or Kademlia specifically, and none are tested on a widely-deployed DHT. </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25</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mtClean="0"/>
              <a:t>Many</a:t>
            </a:r>
            <a:r>
              <a:rPr lang="en-US" altLang="ko-KR" baseline="0" smtClean="0"/>
              <a:t> works have been published about the Kad and Kademlia protocol after this work. ~</a:t>
            </a:r>
          </a:p>
          <a:p>
            <a:endParaRPr lang="en-US" altLang="ko-KR" smtClean="0"/>
          </a:p>
          <a:p>
            <a:r>
              <a:rPr lang="en-US" altLang="ko-KR" smtClean="0"/>
              <a:t>Also, in</a:t>
            </a:r>
            <a:r>
              <a:rPr lang="en-US" altLang="ko-KR" baseline="0" smtClean="0"/>
              <a:t> this paper, it usually covers the routing attack, sybil attack and eclipse attack in </a:t>
            </a:r>
            <a:r>
              <a:rPr lang="en-US" altLang="ko-KR" sz="1200" smtClean="0">
                <a:latin typeface="Arial" pitchFamily="34" charset="0"/>
                <a:ea typeface="Corbel" pitchFamily="34" charset="0"/>
                <a:cs typeface="Corbel" pitchFamily="34" charset="0"/>
              </a:rPr>
              <a:t>eD2K series clients that use Kad protocol.</a:t>
            </a:r>
          </a:p>
          <a:p>
            <a:endParaRPr lang="en-US" altLang="ko-KR" baseline="0" smtClean="0"/>
          </a:p>
          <a:p>
            <a:r>
              <a:rPr lang="en-US" altLang="ko-KR" baseline="0" smtClean="0"/>
              <a:t>However, works after this work cover several other applications based on Kad network.</a:t>
            </a:r>
          </a:p>
          <a:p>
            <a:endParaRPr lang="en-US" altLang="ko-KR" baseline="0" smtClean="0"/>
          </a:p>
          <a:p>
            <a:r>
              <a:rPr lang="en-US" altLang="ko-KR" baseline="0" smtClean="0"/>
              <a:t>The first paper above systematically study P2P botnets along multiple dimensions.</a:t>
            </a:r>
          </a:p>
          <a:p>
            <a:r>
              <a:rPr lang="en-US" altLang="ko-KR" baseline="0" smtClean="0"/>
              <a:t>And the second paper studied routing attack on the Bitcoin network</a:t>
            </a:r>
          </a:p>
          <a:p>
            <a:r>
              <a:rPr lang="en-US" altLang="ko-KR" baseline="0" smtClean="0"/>
              <a:t>The third paper studied the eclipse attack on Ethereum.</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26</a:t>
            </a:fld>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mtClean="0"/>
              <a:t>This work was interesting</a:t>
            </a:r>
            <a:r>
              <a:rPr lang="en-US" altLang="ko-KR" baseline="0" smtClean="0"/>
              <a:t> to me because the Ethereum p2p network has been implemented with the Kademlia protocol.</a:t>
            </a:r>
          </a:p>
          <a:p>
            <a:r>
              <a:rPr lang="en-US" altLang="ko-KR" baseline="0" smtClean="0"/>
              <a:t>They use each node’s public key as a node ID and they try to connect peers with Kademlia protocol.</a:t>
            </a:r>
          </a:p>
          <a:p>
            <a:r>
              <a:rPr lang="en-US" altLang="ko-KR" baseline="0" smtClean="0"/>
              <a:t>And because it is based on the Kademlia, I wonder that there can be the same problems in here, too.</a:t>
            </a:r>
          </a:p>
          <a:p>
            <a:endParaRPr lang="en-US" altLang="ko-KR" smtClean="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27</a:t>
            </a:fld>
            <a:endParaRPr lang="ko-K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mtClean="0"/>
              <a:t>Conclusion!</a:t>
            </a:r>
            <a:r>
              <a:rPr lang="en-US" altLang="ko-KR" baseline="0" smtClean="0"/>
              <a:t> ~</a:t>
            </a:r>
            <a:endParaRPr lang="ko-KR" altLang="en-US"/>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28</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2020678C-5996-4C76-8E7A-C00D84BB3E64}" type="slidenum">
              <a:rPr lang="en-US" altLang="ko-KR"/>
              <a:pPr/>
              <a:t>3</a:t>
            </a:fld>
            <a:endParaRPr lang="en-US" altLang="ko-KR"/>
          </a:p>
        </p:txBody>
      </p:sp>
      <p:sp>
        <p:nvSpPr>
          <p:cNvPr id="14338" name="Rectangle 2"/>
          <p:cNvSpPr>
            <a:spLocks noGrp="1" noRot="1" noChangeAspect="1" noChangeArrowheads="1" noTextEdit="1"/>
          </p:cNvSpPr>
          <p:nvPr>
            <p:ph type="sldImg"/>
          </p:nvPr>
        </p:nvSpPr>
        <p:spPr>
          <a:xfrm>
            <a:off x="917575" y="746125"/>
            <a:ext cx="4962525" cy="3722688"/>
          </a:xfrm>
          <a:solidFill>
            <a:srgbClr val="FFFFFF"/>
          </a:solidFill>
          <a:ln/>
        </p:spPr>
      </p:sp>
      <p:sp>
        <p:nvSpPr>
          <p:cNvPr id="14339" name="Rectangle 3"/>
          <p:cNvSpPr>
            <a:spLocks noGrp="1" noChangeArrowheads="1"/>
          </p:cNvSpPr>
          <p:nvPr>
            <p:ph type="body" idx="1"/>
          </p:nvPr>
        </p:nvSpPr>
        <p:spPr>
          <a:xfrm>
            <a:off x="907032" y="4716339"/>
            <a:ext cx="4983613" cy="4466408"/>
          </a:xfrm>
          <a:solidFill>
            <a:srgbClr val="FFFFFF"/>
          </a:solidFill>
          <a:ln>
            <a:solidFill>
              <a:srgbClr val="000000"/>
            </a:solidFill>
          </a:ln>
        </p:spPr>
        <p:txBody>
          <a:bodyPr/>
          <a:lstStyle/>
          <a:p>
            <a:r>
              <a:rPr lang="en-US" altLang="ko-KR" sz="400" smtClean="0">
                <a:latin typeface="Arial" pitchFamily="34" charset="0"/>
                <a:ea typeface="ＭＳ Ｐゴシック" pitchFamily="34" charset="-128"/>
              </a:rPr>
              <a:t>Then, how to find the desired</a:t>
            </a:r>
            <a:r>
              <a:rPr lang="en-US" altLang="ko-KR" sz="400" baseline="0" smtClean="0">
                <a:latin typeface="Arial" pitchFamily="34" charset="0"/>
                <a:ea typeface="ＭＳ Ｐゴシック" pitchFamily="34" charset="-128"/>
              </a:rPr>
              <a:t> information in P2P system?</a:t>
            </a:r>
          </a:p>
          <a:p>
            <a:r>
              <a:rPr lang="en-US" altLang="ko-KR" sz="400" baseline="0" smtClean="0">
                <a:latin typeface="Arial" pitchFamily="34" charset="0"/>
                <a:ea typeface="ＭＳ Ｐゴシック" pitchFamily="34" charset="-128"/>
              </a:rPr>
              <a:t>There are several implementations that make node find appropriate data from the network.</a:t>
            </a:r>
          </a:p>
          <a:p>
            <a:r>
              <a:rPr lang="en-US" altLang="ko-KR" sz="400" baseline="0" smtClean="0">
                <a:latin typeface="Arial" pitchFamily="34" charset="0"/>
                <a:ea typeface="ＭＳ Ｐゴシック" pitchFamily="34" charset="-128"/>
              </a:rPr>
              <a:t>The first one is Napster which is a centralized structured P2P system.</a:t>
            </a:r>
          </a:p>
          <a:p>
            <a:r>
              <a:rPr lang="en-US" altLang="ko-KR" sz="400" baseline="0" smtClean="0">
                <a:latin typeface="Arial" pitchFamily="34" charset="0"/>
                <a:ea typeface="ＭＳ Ｐゴシック" pitchFamily="34" charset="-128"/>
              </a:rPr>
              <a:t>In Napster system, each node has its own information consisting of data and meta data.</a:t>
            </a:r>
          </a:p>
          <a:p>
            <a:r>
              <a:rPr lang="en-US" altLang="ko-KR" sz="400" baseline="0" smtClean="0">
                <a:latin typeface="Arial" pitchFamily="34" charset="0"/>
                <a:ea typeface="ＭＳ Ｐゴシック" pitchFamily="34" charset="-128"/>
              </a:rPr>
              <a:t>And there is a central authority which is server.</a:t>
            </a:r>
          </a:p>
          <a:p>
            <a:r>
              <a:rPr lang="en-US" altLang="ko-KR" sz="400" baseline="0" smtClean="0">
                <a:latin typeface="Arial" pitchFamily="34" charset="0"/>
                <a:ea typeface="ＭＳ Ｐゴシック" pitchFamily="34" charset="-128"/>
              </a:rPr>
              <a:t>The server knows everything about who owns what data.</a:t>
            </a:r>
          </a:p>
          <a:p>
            <a:r>
              <a:rPr lang="en-US" altLang="ko-KR" sz="400" baseline="0" smtClean="0">
                <a:latin typeface="Arial" pitchFamily="34" charset="0"/>
                <a:ea typeface="ＭＳ Ｐゴシック" pitchFamily="34" charset="-128"/>
              </a:rPr>
              <a:t>So for example, I want to have BTS song named “DNA” as a MP3 file which is my favorite.</a:t>
            </a:r>
          </a:p>
          <a:p>
            <a:r>
              <a:rPr lang="en-US" altLang="ko-KR" sz="400" baseline="0" smtClean="0">
                <a:latin typeface="Arial" pitchFamily="34" charset="0"/>
                <a:ea typeface="ＭＳ Ｐゴシック" pitchFamily="34" charset="-128"/>
              </a:rPr>
              <a:t>Then I will ask to the server that who has the song “DNA”?</a:t>
            </a:r>
          </a:p>
          <a:p>
            <a:r>
              <a:rPr lang="en-US" altLang="ko-KR" sz="400" baseline="0" smtClean="0">
                <a:latin typeface="Arial" pitchFamily="34" charset="0"/>
                <a:ea typeface="ＭＳ Ｐゴシック" pitchFamily="34" charset="-128"/>
              </a:rPr>
              <a:t>Then the server will answer.</a:t>
            </a:r>
          </a:p>
          <a:p>
            <a:r>
              <a:rPr lang="en-US" altLang="ko-KR" sz="400" baseline="0" smtClean="0">
                <a:latin typeface="Arial" pitchFamily="34" charset="0"/>
                <a:ea typeface="ＭＳ Ｐゴシック" pitchFamily="34" charset="-128"/>
              </a:rPr>
              <a:t>Then, I can try to connect with the node that the server told me and get the song file. </a:t>
            </a:r>
          </a:p>
          <a:p>
            <a:r>
              <a:rPr lang="en-US" altLang="ko-KR" sz="400" baseline="0" smtClean="0">
                <a:latin typeface="Arial" pitchFamily="34" charset="0"/>
                <a:ea typeface="ＭＳ Ｐゴシック" pitchFamily="34" charset="-128"/>
              </a:rPr>
              <a:t>However, the Napster was failed because it can be vulnerable to single point of failure, and there was a legal issue about the copyright.</a:t>
            </a:r>
            <a:endParaRPr lang="en-US" altLang="ko-KR" sz="400" smtClean="0">
              <a:latin typeface="Arial" pitchFamily="34" charset="0"/>
              <a:ea typeface="ＭＳ Ｐゴシック" pitchFamily="34" charset="-128"/>
            </a:endParaRPr>
          </a:p>
          <a:p>
            <a:endParaRPr lang="en-US" altLang="ko-KR" sz="400" baseline="0" smtClean="0">
              <a:latin typeface="Arial" pitchFamily="34" charset="0"/>
              <a:ea typeface="ＭＳ Ｐゴシック" pitchFamily="34" charset="-128"/>
            </a:endParaRPr>
          </a:p>
          <a:p>
            <a:r>
              <a:rPr lang="en-US" altLang="ko-KR" sz="400" baseline="0" smtClean="0">
                <a:latin typeface="Arial" pitchFamily="34" charset="0"/>
                <a:ea typeface="ＭＳ Ｐゴシック" pitchFamily="34" charset="-128"/>
              </a:rPr>
              <a:t>Therefore, the Gnutella was appeared as a decentralized unstructured P2P system.</a:t>
            </a:r>
          </a:p>
          <a:p>
            <a:r>
              <a:rPr lang="en-US" altLang="ko-KR" sz="400" baseline="0" smtClean="0">
                <a:latin typeface="Arial" pitchFamily="34" charset="0"/>
                <a:ea typeface="ＭＳ Ｐゴシック" pitchFamily="34" charset="-128"/>
              </a:rPr>
              <a:t>There is no server like a Napster, which means if one node is killed, the system can keep going.</a:t>
            </a:r>
          </a:p>
          <a:p>
            <a:r>
              <a:rPr lang="en-US" altLang="ko-KR" sz="400" baseline="0" smtClean="0">
                <a:latin typeface="Arial" pitchFamily="34" charset="0"/>
                <a:ea typeface="ＭＳ Ｐゴシック" pitchFamily="34" charset="-128"/>
              </a:rPr>
              <a:t>In Gnutella, each node is connected with neighbors.</a:t>
            </a:r>
          </a:p>
          <a:p>
            <a:r>
              <a:rPr lang="en-US" altLang="ko-KR" sz="400" baseline="0" smtClean="0">
                <a:latin typeface="Arial" pitchFamily="34" charset="0"/>
                <a:ea typeface="ＭＳ Ｐゴシック" pitchFamily="34" charset="-128"/>
              </a:rPr>
              <a:t>So, if I want to get DNA song from Gnutellar, I will send query message to my neighbors.</a:t>
            </a:r>
          </a:p>
          <a:p>
            <a:r>
              <a:rPr lang="en-US" altLang="ko-KR" sz="400" baseline="0" smtClean="0">
                <a:latin typeface="Arial" pitchFamily="34" charset="0"/>
                <a:ea typeface="ＭＳ Ｐゴシック" pitchFamily="34" charset="-128"/>
              </a:rPr>
              <a:t>Then my neighbor will flood the message to their neighbors and so on.</a:t>
            </a:r>
          </a:p>
          <a:p>
            <a:r>
              <a:rPr lang="en-US" altLang="ko-KR" sz="400" baseline="0" smtClean="0">
                <a:latin typeface="Arial" pitchFamily="34" charset="0"/>
                <a:ea typeface="ＭＳ Ｐゴシック" pitchFamily="34" charset="-128"/>
              </a:rPr>
              <a:t>After that, the node that has the song file will be found.</a:t>
            </a:r>
          </a:p>
          <a:p>
            <a:r>
              <a:rPr lang="en-US" altLang="ko-KR" sz="400" baseline="0" smtClean="0">
                <a:latin typeface="Arial" pitchFamily="34" charset="0"/>
                <a:ea typeface="ＭＳ Ｐゴシック" pitchFamily="34" charset="-128"/>
              </a:rPr>
              <a:t>And I can get the file from it.</a:t>
            </a:r>
          </a:p>
          <a:p>
            <a:r>
              <a:rPr lang="en-US" altLang="ko-KR" sz="400" baseline="0" smtClean="0">
                <a:latin typeface="Arial" pitchFamily="34" charset="0"/>
                <a:ea typeface="ＭＳ Ｐゴシック" pitchFamily="34" charset="-128"/>
              </a:rPr>
              <a:t>It’s like a gossip protocol that floods the message to all nodes.</a:t>
            </a:r>
          </a:p>
          <a:p>
            <a:endParaRPr lang="en-US" altLang="ko-KR" sz="400" baseline="0" smtClean="0">
              <a:latin typeface="Arial" pitchFamily="34" charset="0"/>
              <a:ea typeface="ＭＳ Ｐゴシック" pitchFamily="34" charset="-128"/>
            </a:endParaRPr>
          </a:p>
          <a:p>
            <a:r>
              <a:rPr lang="en-US" altLang="ko-KR" sz="400" baseline="0" smtClean="0">
                <a:latin typeface="Arial" pitchFamily="34" charset="0"/>
                <a:ea typeface="ＭＳ Ｐゴシック" pitchFamily="34" charset="-128"/>
              </a:rPr>
              <a:t>Furthermore, if eacn node has many neighbors, the system will be very robust.</a:t>
            </a:r>
          </a:p>
          <a:p>
            <a:r>
              <a:rPr lang="en-US" altLang="ko-KR" sz="400" baseline="0" smtClean="0">
                <a:latin typeface="Arial" pitchFamily="34" charset="0"/>
                <a:ea typeface="ＭＳ Ｐゴシック" pitchFamily="34" charset="-128"/>
              </a:rPr>
              <a:t>It will be hard to destroy the system by deleting one or two nodes.</a:t>
            </a:r>
          </a:p>
          <a:p>
            <a:r>
              <a:rPr lang="en-US" altLang="ko-KR" sz="400" baseline="0" smtClean="0">
                <a:latin typeface="Arial" pitchFamily="34" charset="0"/>
                <a:ea typeface="ＭＳ Ｐゴシック" pitchFamily="34" charset="-128"/>
              </a:rPr>
              <a:t>There is a movie which is made using this characteristics of Gnutella named Terminator.</a:t>
            </a:r>
          </a:p>
          <a:p>
            <a:r>
              <a:rPr lang="en-US" altLang="ko-KR" sz="400" baseline="0" smtClean="0">
                <a:latin typeface="Arial" pitchFamily="34" charset="0"/>
                <a:ea typeface="ＭＳ Ｐゴシック" pitchFamily="34" charset="-128"/>
              </a:rPr>
              <a:t>John Karner who was the main character in the movie tried to kill the robots by shutting down the server.</a:t>
            </a:r>
          </a:p>
          <a:p>
            <a:r>
              <a:rPr lang="en-US" altLang="ko-KR" sz="400" baseline="0" smtClean="0">
                <a:latin typeface="Arial" pitchFamily="34" charset="0"/>
                <a:ea typeface="ＭＳ Ｐゴシック" pitchFamily="34" charset="-128"/>
              </a:rPr>
              <a:t>However, in fact, robots were not controlled by one server but they were P2P system. </a:t>
            </a:r>
          </a:p>
          <a:p>
            <a:r>
              <a:rPr lang="en-US" altLang="ko-KR" sz="400" baseline="0" smtClean="0">
                <a:latin typeface="Arial" pitchFamily="34" charset="0"/>
                <a:ea typeface="ＭＳ Ｐゴシック" pitchFamily="34" charset="-128"/>
              </a:rPr>
              <a:t>So in the movie, he said that he couldn’t shut down the system and the war will not be ended.</a:t>
            </a:r>
          </a:p>
          <a:p>
            <a:r>
              <a:rPr lang="en-US" altLang="ko-KR" sz="400" baseline="0" smtClean="0">
                <a:latin typeface="Arial" pitchFamily="34" charset="0"/>
                <a:ea typeface="ＭＳ Ｐゴシック" pitchFamily="34" charset="-128"/>
              </a:rPr>
              <a:t>This is the video clip of that scene.</a:t>
            </a:r>
          </a:p>
          <a:p>
            <a:endParaRPr lang="en-US" altLang="ko-KR" sz="400" baseline="0" smtClean="0">
              <a:latin typeface="Arial" pitchFamily="34" charset="0"/>
              <a:ea typeface="ＭＳ Ｐゴシック" pitchFamily="34" charset="-128"/>
            </a:endParaRPr>
          </a:p>
          <a:p>
            <a:r>
              <a:rPr lang="en-US" altLang="ko-KR" sz="400" baseline="0" smtClean="0">
                <a:latin typeface="Arial" pitchFamily="34" charset="0"/>
                <a:ea typeface="ＭＳ Ｐゴシック" pitchFamily="34" charset="-128"/>
              </a:rPr>
              <a:t>However, even though this system is strongly robust, this system is inefficient because almost all of the bandwidth will be used by sending query message instead of receiving data.</a:t>
            </a:r>
          </a:p>
          <a:p>
            <a:endParaRPr lang="en-US" altLang="ko-KR" sz="400" baseline="0" smtClean="0">
              <a:latin typeface="Arial" pitchFamily="34" charset="0"/>
              <a:ea typeface="ＭＳ Ｐゴシック" pitchFamily="34" charset="-128"/>
            </a:endParaRPr>
          </a:p>
          <a:p>
            <a:endParaRPr lang="en-US" altLang="ko-KR" sz="400" baseline="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2020678C-5996-4C76-8E7A-C00D84BB3E64}" type="slidenum">
              <a:rPr lang="en-US" altLang="ko-KR"/>
              <a:pPr/>
              <a:t>4</a:t>
            </a:fld>
            <a:endParaRPr lang="en-US" altLang="ko-KR"/>
          </a:p>
        </p:txBody>
      </p:sp>
      <p:sp>
        <p:nvSpPr>
          <p:cNvPr id="14338" name="Rectangle 2"/>
          <p:cNvSpPr>
            <a:spLocks noGrp="1" noRot="1" noChangeAspect="1" noChangeArrowheads="1" noTextEdit="1"/>
          </p:cNvSpPr>
          <p:nvPr>
            <p:ph type="sldImg"/>
          </p:nvPr>
        </p:nvSpPr>
        <p:spPr>
          <a:xfrm>
            <a:off x="917575" y="746125"/>
            <a:ext cx="4962525" cy="3722688"/>
          </a:xfrm>
          <a:solidFill>
            <a:srgbClr val="FFFFFF"/>
          </a:solidFill>
          <a:ln/>
        </p:spPr>
      </p:sp>
      <p:sp>
        <p:nvSpPr>
          <p:cNvPr id="14339" name="Rectangle 3"/>
          <p:cNvSpPr>
            <a:spLocks noGrp="1" noChangeArrowheads="1"/>
          </p:cNvSpPr>
          <p:nvPr>
            <p:ph type="body" idx="1"/>
          </p:nvPr>
        </p:nvSpPr>
        <p:spPr>
          <a:xfrm>
            <a:off x="907032" y="4716339"/>
            <a:ext cx="4983613" cy="4466408"/>
          </a:xfrm>
          <a:solidFill>
            <a:srgbClr val="FFFFFF"/>
          </a:solidFill>
          <a:ln>
            <a:solidFill>
              <a:srgbClr val="000000"/>
            </a:solidFill>
          </a:ln>
        </p:spPr>
        <p:txBody>
          <a:bodyPr/>
          <a:lstStyle/>
          <a:p>
            <a:r>
              <a:rPr lang="en-US" altLang="ko-KR" sz="400" baseline="0" smtClean="0">
                <a:latin typeface="Arial" pitchFamily="34" charset="0"/>
                <a:ea typeface="ＭＳ Ｐゴシック" pitchFamily="34" charset="-128"/>
              </a:rPr>
              <a:t>Therefore, to be more efficient, distributed hash table which is called DHT is appeared, and it is a decentralized unstructured P2P system.</a:t>
            </a:r>
          </a:p>
          <a:p>
            <a:r>
              <a:rPr lang="en-US" altLang="ko-KR" sz="400" baseline="0" smtClean="0">
                <a:latin typeface="Arial" pitchFamily="34" charset="0"/>
                <a:ea typeface="ＭＳ Ｐゴシック" pitchFamily="34" charset="-128"/>
              </a:rPr>
              <a:t>In DHT, each node has each data that is formed as a hash table with &lt;key, value&gt; format.</a:t>
            </a:r>
          </a:p>
          <a:p>
            <a:r>
              <a:rPr lang="en-US" altLang="ko-KR" sz="400" baseline="0" smtClean="0">
                <a:latin typeface="Arial" pitchFamily="34" charset="0"/>
                <a:ea typeface="ＭＳ Ｐゴシック" pitchFamily="34" charset="-128"/>
              </a:rPr>
              <a:t>DHT provides a lookup service with these hash tables so that any participating node can efficiently get/put the value of data from the associated hash table with a given key. </a:t>
            </a:r>
          </a:p>
          <a:p>
            <a:r>
              <a:rPr lang="en-US" altLang="ko-KR" sz="400" baseline="0" smtClean="0">
                <a:latin typeface="Arial" pitchFamily="34" charset="0"/>
                <a:ea typeface="ＭＳ Ｐゴシック" pitchFamily="34" charset="-128"/>
              </a:rPr>
              <a:t>It is much more efficient than Gnutella because the query message doesn’t have to be reached to all nodes.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mtClean="0">
                <a:solidFill>
                  <a:srgbClr val="FF0000"/>
                </a:solidFill>
              </a:rPr>
              <a:t>** distance !!!!! (root)</a:t>
            </a:r>
            <a:r>
              <a:rPr lang="en-US" altLang="ko-KR" baseline="0" smtClean="0">
                <a:solidFill>
                  <a:srgbClr val="FF0000"/>
                </a:solidFill>
              </a:rPr>
              <a:t> the closest nodeID will be the root node that store the data whose key is k.</a:t>
            </a:r>
            <a:endParaRPr lang="en-US" altLang="ko-KR" smtClean="0">
              <a:solidFill>
                <a:srgbClr val="FF0000"/>
              </a:solidFill>
            </a:endParaRPr>
          </a:p>
          <a:p>
            <a:r>
              <a:rPr lang="en-US" altLang="ko-KR" smtClean="0"/>
              <a:t>More specifically</a:t>
            </a:r>
            <a:r>
              <a:rPr lang="en-US" altLang="ko-KR" baseline="0" smtClean="0"/>
              <a:t>, to understand the DHT, there are some terminologies that we have to know.</a:t>
            </a:r>
          </a:p>
          <a:p>
            <a:endParaRPr lang="en-US" altLang="ko-KR" baseline="0" smtClean="0"/>
          </a:p>
          <a:p>
            <a:r>
              <a:rPr lang="en-US" altLang="ko-KR" baseline="0" smtClean="0"/>
              <a:t>nodeID is the ID that each node has uniquely. </a:t>
            </a:r>
          </a:p>
          <a:p>
            <a:r>
              <a:rPr lang="en-US" altLang="ko-KR" baseline="0" smtClean="0"/>
              <a:t>Usually, nodeID is set as a hash of each node’s IP address.</a:t>
            </a:r>
          </a:p>
          <a:p>
            <a:r>
              <a:rPr lang="en-US" altLang="ko-KR" baseline="0" smtClean="0"/>
              <a:t>And every object has its own unique ID which is called key.</a:t>
            </a:r>
          </a:p>
          <a:p>
            <a:endParaRPr lang="en-US" altLang="ko-KR" baseline="0" smtClean="0"/>
          </a:p>
          <a:p>
            <a:r>
              <a:rPr lang="en-US" altLang="ko-KR" baseline="0" smtClean="0"/>
              <a:t>Keys and nodeIDs are logically arranged on a ring which is called ID space altogether.</a:t>
            </a:r>
          </a:p>
          <a:p>
            <a:r>
              <a:rPr lang="en-US" altLang="ko-KR" baseline="0" smtClean="0"/>
              <a:t>For example, if the system uses SHA1 as a hash function, then the ID space will be 0 to 2 to the power of 160 -1.</a:t>
            </a:r>
          </a:p>
          <a:p>
            <a:r>
              <a:rPr lang="en-US" altLang="ko-KR" baseline="0" smtClean="0"/>
              <a:t>A data object is stored at its root. </a:t>
            </a:r>
          </a:p>
          <a:p>
            <a:r>
              <a:rPr lang="en-US" altLang="ko-KR" baseline="0" smtClean="0"/>
              <a:t>And the root is the closest nodeID to the key.</a:t>
            </a:r>
          </a:p>
          <a:p>
            <a:r>
              <a:rPr lang="en-US" altLang="ko-KR" baseline="0" smtClean="0"/>
              <a:t>However, there are large churn in/out rates in the network, so the backup is needed.</a:t>
            </a:r>
          </a:p>
          <a:p>
            <a:r>
              <a:rPr lang="en-US" altLang="ko-KR" baseline="0" smtClean="0"/>
              <a:t>Therefore, the data is also stored in neighbors of the root which is called replica root.</a:t>
            </a:r>
          </a:p>
          <a:p>
            <a:r>
              <a:rPr lang="en-US" altLang="ko-KR" baseline="0" smtClean="0"/>
              <a:t>Next, the range is the set of keys that a node is responsible for.</a:t>
            </a:r>
          </a:p>
          <a:p>
            <a:endParaRPr lang="en-US" altLang="ko-KR" baseline="0" smtClean="0"/>
          </a:p>
          <a:p>
            <a:r>
              <a:rPr lang="en-US" altLang="ko-KR" baseline="0" smtClean="0"/>
              <a:t>So, for example, this ring is the ID space.</a:t>
            </a:r>
          </a:p>
          <a:p>
            <a:r>
              <a:rPr lang="en-US" altLang="ko-KR" baseline="0" smtClean="0"/>
              <a:t>And the circles are nodeIDs and there is a data which is represented as k.</a:t>
            </a:r>
          </a:p>
          <a:p>
            <a:r>
              <a:rPr lang="en-US" altLang="ko-KR" baseline="0" smtClean="0"/>
              <a:t>In this example, the root is node R because it is the closest.</a:t>
            </a:r>
          </a:p>
          <a:p>
            <a:r>
              <a:rPr lang="en-US" altLang="ko-KR" baseline="0" smtClean="0"/>
              <a:t>Also, as a replica root, node B also stores the data with key K.</a:t>
            </a:r>
          </a:p>
          <a:p>
            <a:r>
              <a:rPr lang="en-US" altLang="ko-KR" baseline="0" smtClean="0"/>
              <a:t>And if my nodeID is A, then I will somehow find the root and retrieve the data with key K. </a:t>
            </a:r>
          </a:p>
          <a:p>
            <a:endParaRPr lang="en-US" altLang="ko-KR" baseline="0" smtClean="0"/>
          </a:p>
          <a:p>
            <a:r>
              <a:rPr lang="en-US" altLang="ko-KR" baseline="0" smtClean="0"/>
              <a:t>The important thing in DHT is that when each node has O(log n) neighbors, then it will find the desired data in O(log n) hops.</a:t>
            </a:r>
          </a:p>
          <a:p>
            <a:r>
              <a:rPr lang="en-US" altLang="ko-KR" baseline="0" smtClean="0"/>
              <a:t>Also, because usually the data key is hash of the meta data, if I know the meta data of the information that I want to find, I can know the key, which means content addressable.</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altLang="ko-KR" smtClean="0"/>
              <a:t>Now,</a:t>
            </a:r>
            <a:r>
              <a:rPr lang="en-US" altLang="ko-KR" baseline="0" smtClean="0"/>
              <a:t> let’s look at the target system in detail.</a:t>
            </a:r>
            <a:endParaRPr lang="ko-KR" altLang="en-US"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pPr/>
              <a:t>7</a:t>
            </a:fld>
            <a:endParaRPr lang="ko-KR" altLang="en-US"/>
          </a:p>
        </p:txBody>
      </p:sp>
    </p:spTree>
    <p:extLst>
      <p:ext uri="{BB962C8B-B14F-4D97-AF65-F5344CB8AC3E}">
        <p14:creationId xmlns="" xmlns:p14="http://schemas.microsoft.com/office/powerpoint/2010/main" val="344628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D978564-5D61-4B21-B0DA-D1289ABF4857}" type="slidenum">
              <a:rPr lang="en-US" altLang="ko-KR"/>
              <a:pPr/>
              <a:t>8</a:t>
            </a:fld>
            <a:endParaRPr lang="en-US" altLang="ko-K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altLang="ko-KR" smtClean="0">
                <a:latin typeface="Arial" pitchFamily="34" charset="0"/>
                <a:ea typeface="ＭＳ Ｐゴシック" pitchFamily="34" charset="-128"/>
              </a:rPr>
              <a:t>So, Kad is a peer-to-peer DHT based on Kademlia. </a:t>
            </a:r>
          </a:p>
          <a:p>
            <a:r>
              <a:rPr lang="en-US" altLang="ko-KR" smtClean="0">
                <a:latin typeface="Arial" pitchFamily="34" charset="0"/>
                <a:ea typeface="ＭＳ Ｐゴシック" pitchFamily="34" charset="-128"/>
              </a:rPr>
              <a:t>And there are many applications</a:t>
            </a:r>
            <a:r>
              <a:rPr lang="en-US" altLang="ko-KR" baseline="0" smtClean="0">
                <a:latin typeface="Arial" pitchFamily="34" charset="0"/>
                <a:ea typeface="ＭＳ Ｐゴシック" pitchFamily="34" charset="-128"/>
              </a:rPr>
              <a:t> that use</a:t>
            </a:r>
            <a:r>
              <a:rPr lang="en-US" altLang="ko-KR" smtClean="0">
                <a:latin typeface="Arial" pitchFamily="34" charset="0"/>
                <a:ea typeface="ＭＳ Ｐゴシック" pitchFamily="34" charset="-128"/>
              </a:rPr>
              <a:t> Kad Network.</a:t>
            </a:r>
          </a:p>
          <a:p>
            <a:r>
              <a:rPr lang="en-US" altLang="ko-KR" smtClean="0">
                <a:latin typeface="Arial" pitchFamily="34" charset="0"/>
                <a:ea typeface="ＭＳ Ｐゴシック" pitchFamily="34" charset="-128"/>
              </a:rPr>
              <a:t>This paper targeted this system, and so we wiil see the attack of this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9B02C16-D021-4433-AA06-B00668937E87}" type="slidenum">
              <a:rPr lang="en-US" altLang="ko-KR"/>
              <a:pPr/>
              <a:t>9</a:t>
            </a:fld>
            <a:endParaRPr lang="en-US" altLang="ko-K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altLang="ko-KR" sz="600" b="0" smtClean="0">
                <a:latin typeface="Arial" pitchFamily="34" charset="0"/>
                <a:ea typeface="ＭＳ Ｐゴシック" pitchFamily="34" charset="-128"/>
              </a:rPr>
              <a:t>In</a:t>
            </a:r>
            <a:r>
              <a:rPr lang="en-US" altLang="ko-KR" sz="600" b="0" baseline="0" smtClean="0">
                <a:latin typeface="Arial" pitchFamily="34" charset="0"/>
                <a:ea typeface="ＭＳ Ｐゴシック" pitchFamily="34" charset="-128"/>
              </a:rPr>
              <a:t> here, </a:t>
            </a:r>
            <a:r>
              <a:rPr lang="en-US" altLang="ko-KR" sz="600" b="0" smtClean="0">
                <a:latin typeface="Arial" pitchFamily="34" charset="0"/>
                <a:ea typeface="ＭＳ Ｐゴシック" pitchFamily="34" charset="-128"/>
              </a:rPr>
              <a:t>I</a:t>
            </a:r>
            <a:r>
              <a:rPr lang="en-US" altLang="en-US" sz="600" b="0" smtClean="0">
                <a:latin typeface="Arial" pitchFamily="34" charset="0"/>
                <a:ea typeface="ＭＳ Ｐゴシック" pitchFamily="34" charset="-128"/>
              </a:rPr>
              <a:t>’</a:t>
            </a:r>
            <a:r>
              <a:rPr lang="en-US" altLang="ko-KR" sz="600" b="0" smtClean="0">
                <a:latin typeface="Arial" pitchFamily="34" charset="0"/>
                <a:ea typeface="ＭＳ Ｐゴシック" pitchFamily="34" charset="-128"/>
              </a:rPr>
              <a:t>ll explain the concept of Kademlia and Kad protocol. </a:t>
            </a:r>
          </a:p>
          <a:p>
            <a:r>
              <a:rPr lang="en-US" altLang="ko-KR" sz="600" b="0" smtClean="0">
                <a:latin typeface="Arial" pitchFamily="34" charset="0"/>
                <a:ea typeface="ＭＳ Ｐゴシック" pitchFamily="34" charset="-128"/>
              </a:rPr>
              <a:t>Indeed, the Kademplia</a:t>
            </a:r>
            <a:r>
              <a:rPr lang="en-US" altLang="ko-KR" sz="600" b="0" baseline="0" smtClean="0">
                <a:latin typeface="Arial" pitchFamily="34" charset="0"/>
                <a:ea typeface="ＭＳ Ｐゴシック" pitchFamily="34" charset="-128"/>
              </a:rPr>
              <a:t> protocol is one of the algorithm implementing DHT</a:t>
            </a:r>
            <a:r>
              <a:rPr lang="en-US" altLang="ko-KR" sz="600" b="0" smtClean="0">
                <a:latin typeface="Arial" pitchFamily="34" charset="0"/>
                <a:ea typeface="ＭＳ Ｐゴシック" pitchFamily="34" charset="-128"/>
              </a:rPr>
              <a:t>. </a:t>
            </a:r>
          </a:p>
          <a:p>
            <a:r>
              <a:rPr lang="en-US" altLang="ko-KR" sz="600" b="0" smtClean="0">
                <a:latin typeface="Arial" pitchFamily="34" charset="0"/>
                <a:ea typeface="ＭＳ Ｐゴシック" pitchFamily="34" charset="-128"/>
              </a:rPr>
              <a:t>Please remind that because this is DHT,</a:t>
            </a:r>
            <a:r>
              <a:rPr lang="en-US" altLang="ko-KR" sz="600" b="0" baseline="0" smtClean="0">
                <a:latin typeface="Arial" pitchFamily="34" charset="0"/>
                <a:ea typeface="ＭＳ Ｐゴシック" pitchFamily="34" charset="-128"/>
              </a:rPr>
              <a:t> each node has O(log n) size routing tables and can find the data within O(log n) hops.</a:t>
            </a:r>
          </a:p>
          <a:p>
            <a:r>
              <a:rPr lang="en-US" altLang="ko-KR" sz="600" b="0" baseline="0" smtClean="0">
                <a:latin typeface="Arial" pitchFamily="34" charset="0"/>
                <a:ea typeface="ＭＳ Ｐゴシック" pitchFamily="34" charset="-128"/>
              </a:rPr>
              <a:t>Therefore, it is really important that how each node has the routing table.</a:t>
            </a:r>
            <a:endParaRPr lang="en-US" altLang="ko-KR" sz="600" b="0" smtClean="0">
              <a:latin typeface="Arial" pitchFamily="34" charset="0"/>
              <a:ea typeface="ＭＳ Ｐゴシック" pitchFamily="34" charset="-128"/>
            </a:endParaRPr>
          </a:p>
          <a:p>
            <a:endParaRPr lang="en-US" altLang="ko-KR" sz="600" b="0" smtClean="0">
              <a:latin typeface="Arial" pitchFamily="34" charset="0"/>
              <a:ea typeface="ＭＳ Ｐゴシック" pitchFamily="34" charset="-128"/>
            </a:endParaRPr>
          </a:p>
          <a:p>
            <a:r>
              <a:rPr lang="en-US" altLang="ko-KR" sz="600" b="0" smtClean="0">
                <a:latin typeface="Arial" pitchFamily="34" charset="0"/>
                <a:ea typeface="ＭＳ Ｐゴシック" pitchFamily="34" charset="-128"/>
              </a:rPr>
              <a:t>In case of Kademlia,</a:t>
            </a:r>
          </a:p>
          <a:p>
            <a:r>
              <a:rPr lang="en-US" altLang="ko-KR" sz="600" b="0" smtClean="0">
                <a:latin typeface="Arial" pitchFamily="34" charset="0"/>
                <a:ea typeface="ＭＳ Ｐゴシック" pitchFamily="34" charset="-128"/>
              </a:rPr>
              <a:t>the whole node is structured like this tree structure something like biased. </a:t>
            </a:r>
          </a:p>
          <a:p>
            <a:r>
              <a:rPr lang="en-US" altLang="ko-KR" sz="600" b="0" smtClean="0">
                <a:latin typeface="Arial" pitchFamily="34" charset="0"/>
                <a:ea typeface="ＭＳ Ｐゴシック" pitchFamily="34" charset="-128"/>
              </a:rPr>
              <a:t>And each node has a unique ID in the ID space and each node has a k bucket routing table. </a:t>
            </a:r>
          </a:p>
          <a:p>
            <a:r>
              <a:rPr lang="en-US" altLang="ko-KR" sz="600" b="0" smtClean="0">
                <a:latin typeface="Arial" pitchFamily="34" charset="0"/>
                <a:ea typeface="ＭＳ Ｐゴシック" pitchFamily="34" charset="-128"/>
              </a:rPr>
              <a:t>Usually 20 buckets in 1million nodes. </a:t>
            </a:r>
          </a:p>
          <a:p>
            <a:r>
              <a:rPr lang="en-US" altLang="ko-KR" sz="600" b="0" smtClean="0">
                <a:latin typeface="Arial" pitchFamily="34" charset="0"/>
                <a:ea typeface="ＭＳ Ｐゴシック" pitchFamily="34" charset="-128"/>
              </a:rPr>
              <a:t>And the rule of the distance of two nodes is calculated by </a:t>
            </a:r>
            <a:r>
              <a:rPr lang="en-US" altLang="en-US" sz="600" b="0" smtClean="0">
                <a:latin typeface="Arial" pitchFamily="34" charset="0"/>
                <a:ea typeface="ＭＳ Ｐゴシック" pitchFamily="34" charset="-128"/>
              </a:rPr>
              <a:t>‘</a:t>
            </a:r>
            <a:r>
              <a:rPr lang="en-US" altLang="ko-KR" sz="600" b="0" smtClean="0">
                <a:latin typeface="Arial" pitchFamily="34" charset="0"/>
                <a:ea typeface="ＭＳ Ｐゴシック" pitchFamily="34" charset="-128"/>
              </a:rPr>
              <a:t>bitwise XOR</a:t>
            </a:r>
            <a:r>
              <a:rPr lang="en-US" altLang="en-US" sz="600" b="0" smtClean="0">
                <a:latin typeface="Arial" pitchFamily="34" charset="0"/>
                <a:ea typeface="ＭＳ Ｐゴシック" pitchFamily="34" charset="-128"/>
              </a:rPr>
              <a:t>’</a:t>
            </a:r>
            <a:r>
              <a:rPr lang="en-US" altLang="ko-KR" sz="600" b="0" smtClean="0">
                <a:latin typeface="Arial" pitchFamily="34" charset="0"/>
                <a:ea typeface="ＭＳ Ｐゴシック" pitchFamily="34" charset="-128"/>
              </a:rPr>
              <a:t> using the two node IDs. </a:t>
            </a:r>
          </a:p>
          <a:p>
            <a:r>
              <a:rPr lang="en-US" altLang="ko-KR" sz="600" b="0" smtClean="0">
                <a:latin typeface="Arial" pitchFamily="34" charset="0"/>
                <a:ea typeface="ＭＳ Ｐゴシック" pitchFamily="34" charset="-128"/>
              </a:rPr>
              <a:t>For</a:t>
            </a:r>
            <a:r>
              <a:rPr lang="en-US" altLang="ko-KR" sz="600" b="0" baseline="0" smtClean="0">
                <a:latin typeface="Arial" pitchFamily="34" charset="0"/>
                <a:ea typeface="ＭＳ Ｐゴシック" pitchFamily="34" charset="-128"/>
              </a:rPr>
              <a:t> example, if</a:t>
            </a:r>
            <a:r>
              <a:rPr lang="en-US" altLang="ko-KR" sz="600" b="0" smtClean="0">
                <a:latin typeface="Arial" pitchFamily="34" charset="0"/>
                <a:ea typeface="ＭＳ Ｐゴシック" pitchFamily="34" charset="-128"/>
              </a:rPr>
              <a:t> my nodeID is 10101100 and my node wants to find 11001011 node.</a:t>
            </a:r>
          </a:p>
          <a:p>
            <a:r>
              <a:rPr lang="en-US" altLang="ko-KR" sz="600" b="0" smtClean="0">
                <a:latin typeface="Arial" pitchFamily="34" charset="0"/>
                <a:ea typeface="ＭＳ Ｐゴシック" pitchFamily="34" charset="-128"/>
              </a:rPr>
              <a:t>Then</a:t>
            </a:r>
            <a:r>
              <a:rPr lang="en-US" altLang="ko-KR" sz="600" b="0" baseline="0" smtClean="0">
                <a:latin typeface="Arial" pitchFamily="34" charset="0"/>
                <a:ea typeface="ＭＳ Ｐゴシック" pitchFamily="34" charset="-128"/>
              </a:rPr>
              <a:t>, </a:t>
            </a:r>
            <a:r>
              <a:rPr lang="en-US" altLang="ko-KR" sz="600" b="0" smtClean="0">
                <a:latin typeface="Arial" pitchFamily="34" charset="0"/>
                <a:ea typeface="ＭＳ Ｐゴシック" pitchFamily="34" charset="-128"/>
              </a:rPr>
              <a:t>first bit xor goes 0 and second bit </a:t>
            </a:r>
            <a:r>
              <a:rPr lang="en-US" altLang="ja-JP" sz="600" b="0" smtClean="0">
                <a:latin typeface="Arial" pitchFamily="34" charset="0"/>
                <a:ea typeface="ＭＳ Ｐゴシック" pitchFamily="34" charset="-128"/>
              </a:rPr>
              <a:t>goes 1.</a:t>
            </a:r>
          </a:p>
          <a:p>
            <a:r>
              <a:rPr lang="en-US" altLang="ja-JP" sz="600" b="0" smtClean="0">
                <a:latin typeface="Arial" pitchFamily="34" charset="0"/>
                <a:ea typeface="ＭＳ Ｐゴシック" pitchFamily="34" charset="-128"/>
              </a:rPr>
              <a:t>In addition, k-bucket</a:t>
            </a:r>
            <a:r>
              <a:rPr lang="en-US" altLang="ja-JP" sz="600" b="0" baseline="0" smtClean="0">
                <a:latin typeface="Arial" pitchFamily="34" charset="0"/>
                <a:ea typeface="ＭＳ Ｐゴシック" pitchFamily="34" charset="-128"/>
              </a:rPr>
              <a:t> with ith level means that there are nodes that have at least i bit prefix-matched nodeID in the bucket.</a:t>
            </a:r>
          </a:p>
          <a:p>
            <a:r>
              <a:rPr lang="en-US" altLang="ja-JP" sz="600" b="0" baseline="0" smtClean="0">
                <a:latin typeface="Arial" pitchFamily="34" charset="0"/>
                <a:ea typeface="ＭＳ Ｐゴシック" pitchFamily="34" charset="-128"/>
              </a:rPr>
              <a:t>In this figure on the right side, the first k bucket has 0 bit prefix matched node IDs with my node ID which is 10101100.</a:t>
            </a:r>
          </a:p>
          <a:p>
            <a:r>
              <a:rPr lang="en-US" altLang="ja-JP" sz="600" b="0" baseline="0" smtClean="0">
                <a:latin typeface="Arial" pitchFamily="34" charset="0"/>
                <a:ea typeface="ＭＳ Ｐゴシック" pitchFamily="34" charset="-128"/>
              </a:rPr>
              <a:t>And the second k bucket has 1 bit prefix matched node IDs, and so on.</a:t>
            </a:r>
          </a:p>
          <a:p>
            <a:endParaRPr lang="en-US" altLang="ja-JP" sz="600" b="0" baseline="0" smtClean="0">
              <a:latin typeface="Arial" pitchFamily="34" charset="0"/>
              <a:ea typeface="ＭＳ Ｐゴシック" pitchFamily="34" charset="-128"/>
            </a:endParaRPr>
          </a:p>
          <a:p>
            <a:r>
              <a:rPr lang="en-US" altLang="ja-JP" sz="600" b="0" baseline="0" smtClean="0">
                <a:latin typeface="Arial" pitchFamily="34" charset="0"/>
                <a:ea typeface="ＭＳ Ｐゴシック" pitchFamily="34" charset="-128"/>
              </a:rPr>
              <a:t>Furthermore, if the k-bucket is not full, yet then new contact can be added on the bucket.</a:t>
            </a:r>
            <a:endParaRPr lang="en-US" altLang="ja-JP" sz="600" b="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solidFill>
          <a:schemeClr val="bg1"/>
        </a:solidFill>
        <a:effectLst/>
      </p:bgPr>
    </p:bg>
    <p:spTree>
      <p:nvGrpSpPr>
        <p:cNvPr id="1" name=""/>
        <p:cNvGrpSpPr/>
        <p:nvPr/>
      </p:nvGrpSpPr>
      <p:grpSpPr>
        <a:xfrm>
          <a:off x="0" y="0"/>
          <a:ext cx="0" cy="0"/>
          <a:chOff x="0" y="0"/>
          <a:chExt cx="0" cy="0"/>
        </a:xfrm>
      </p:grpSpPr>
      <p:pic>
        <p:nvPicPr>
          <p:cNvPr id="6" name="그림 5"/>
          <p:cNvPicPr>
            <a:picLocks/>
          </p:cNvPicPr>
          <p:nvPr userDrawn="1"/>
        </p:nvPicPr>
        <p:blipFill rotWithShape="1">
          <a:blip r:embed="rId2" cstate="print">
            <a:extLst>
              <a:ext uri="{28A0092B-C50C-407E-A947-70E740481C1C}">
                <a14:useLocalDpi xmlns="" xmlns:a14="http://schemas.microsoft.com/office/drawing/2010/main" val="0"/>
              </a:ext>
            </a:extLst>
          </a:blip>
          <a:srcRect l="16800"/>
          <a:stretch/>
        </p:blipFill>
        <p:spPr>
          <a:xfrm>
            <a:off x="498" y="1196752"/>
            <a:ext cx="9144000" cy="2567880"/>
          </a:xfrm>
          <a:prstGeom prst="rect">
            <a:avLst/>
          </a:prstGeom>
          <a:noFill/>
          <a:ln>
            <a:noFill/>
          </a:ln>
        </p:spPr>
      </p:pic>
      <p:sp>
        <p:nvSpPr>
          <p:cNvPr id="2" name="제목 1"/>
          <p:cNvSpPr>
            <a:spLocks noGrp="1"/>
          </p:cNvSpPr>
          <p:nvPr>
            <p:ph type="ctrTitle"/>
          </p:nvPr>
        </p:nvSpPr>
        <p:spPr>
          <a:xfrm>
            <a:off x="685800" y="1307816"/>
            <a:ext cx="7772400" cy="2353552"/>
          </a:xfrm>
        </p:spPr>
        <p:txBody>
          <a:bodyPr>
            <a:normAutofit/>
          </a:bodyPr>
          <a:lstStyle>
            <a:lvl1pPr algn="ctr">
              <a:defRPr sz="4000" b="1">
                <a:solidFill>
                  <a:srgbClr val="3399FF"/>
                </a:solidFill>
                <a:latin typeface="+mn-ea"/>
                <a:ea typeface="+mn-ea"/>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36640"/>
            <a:ext cx="6400800" cy="1752600"/>
          </a:xfrm>
        </p:spPr>
        <p:txBody>
          <a:bodyPr>
            <a:normAutofit/>
          </a:bodyPr>
          <a:lstStyle>
            <a:lvl1pPr marL="0" indent="0" algn="ctr">
              <a:buNone/>
              <a:defRPr sz="2000">
                <a:solidFill>
                  <a:schemeClr val="tx1"/>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5"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9"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ko-KR" altLang="en-US" dirty="0" smtClean="0"/>
              <a:t>마스터 부제목 스타일 편집</a:t>
            </a:r>
            <a:endParaRPr lang="ko-KR" altLang="en-US" dirty="0"/>
          </a:p>
        </p:txBody>
      </p:sp>
    </p:spTree>
    <p:extLst>
      <p:ext uri="{BB962C8B-B14F-4D97-AF65-F5344CB8AC3E}">
        <p14:creationId xmlns="" xmlns:p14="http://schemas.microsoft.com/office/powerpoint/2010/main" val="3569790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dirty="0"/>
          </a:p>
        </p:txBody>
      </p:sp>
    </p:spTree>
    <p:extLst>
      <p:ext uri="{BB962C8B-B14F-4D97-AF65-F5344CB8AC3E}">
        <p14:creationId xmlns="" xmlns:p14="http://schemas.microsoft.com/office/powerpoint/2010/main" val="604941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pic>
        <p:nvPicPr>
          <p:cNvPr id="7" name="그림 6"/>
          <p:cNvPicPr>
            <a:picLocks/>
          </p:cNvPicPr>
          <p:nvPr userDrawn="1"/>
        </p:nvPicPr>
        <p:blipFill rotWithShape="1">
          <a:blip r:embed="rId2" cstate="print">
            <a:extLst>
              <a:ext uri="{28A0092B-C50C-407E-A947-70E740481C1C}">
                <a14:useLocalDpi xmlns="" xmlns:a14="http://schemas.microsoft.com/office/drawing/2010/main" val="0"/>
              </a:ext>
            </a:extLst>
          </a:blip>
          <a:srcRect l="16800"/>
          <a:stretch/>
        </p:blipFill>
        <p:spPr>
          <a:xfrm>
            <a:off x="0" y="3044957"/>
            <a:ext cx="9144000" cy="2857608"/>
          </a:xfrm>
          <a:prstGeom prst="rect">
            <a:avLst/>
          </a:prstGeom>
          <a:noFill/>
          <a:ln>
            <a:noFill/>
          </a:ln>
        </p:spPr>
      </p:pic>
      <p:sp>
        <p:nvSpPr>
          <p:cNvPr id="2" name="제목 1"/>
          <p:cNvSpPr>
            <a:spLocks noGrp="1"/>
          </p:cNvSpPr>
          <p:nvPr>
            <p:ph type="title"/>
          </p:nvPr>
        </p:nvSpPr>
        <p:spPr>
          <a:xfrm>
            <a:off x="722313" y="4101075"/>
            <a:ext cx="7772400" cy="1728192"/>
          </a:xfrm>
        </p:spPr>
        <p:txBody>
          <a:bodyPr anchor="t">
            <a:normAutofit/>
          </a:bodyPr>
          <a:lstStyle>
            <a:lvl1pPr algn="l">
              <a:defRPr sz="3600" b="1" cap="all">
                <a:solidFill>
                  <a:srgbClr val="1E96D2"/>
                </a:solidFill>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3123175"/>
            <a:ext cx="7772400" cy="977900"/>
          </a:xfrm>
        </p:spPr>
        <p:txBody>
          <a:bodyPr anchor="b">
            <a:normAutofit/>
          </a:bodyPr>
          <a:lstStyle>
            <a:lvl1pPr marL="0" indent="0">
              <a:buNone/>
              <a:defRPr sz="2000">
                <a:solidFill>
                  <a:schemeClr val="bg1"/>
                </a:solidFill>
              </a:defRPr>
            </a:lvl1pPr>
            <a:lvl2pPr marL="457195" indent="0">
              <a:buNone/>
              <a:defRPr sz="1800">
                <a:solidFill>
                  <a:schemeClr val="tx1">
                    <a:tint val="75000"/>
                  </a:schemeClr>
                </a:solidFill>
              </a:defRPr>
            </a:lvl2pPr>
            <a:lvl3pPr marL="914390" indent="0">
              <a:buNone/>
              <a:defRPr sz="1600">
                <a:solidFill>
                  <a:schemeClr val="tx1">
                    <a:tint val="75000"/>
                  </a:schemeClr>
                </a:solidFill>
              </a:defRPr>
            </a:lvl3pPr>
            <a:lvl4pPr marL="1371585" indent="0">
              <a:buNone/>
              <a:defRPr sz="1400">
                <a:solidFill>
                  <a:schemeClr val="tx1">
                    <a:tint val="75000"/>
                  </a:schemeClr>
                </a:solidFill>
              </a:defRPr>
            </a:lvl4pPr>
            <a:lvl5pPr marL="1828778" indent="0">
              <a:buNone/>
              <a:defRPr sz="1400">
                <a:solidFill>
                  <a:schemeClr val="tx1">
                    <a:tint val="75000"/>
                  </a:schemeClr>
                </a:solidFill>
              </a:defRPr>
            </a:lvl5pPr>
            <a:lvl6pPr marL="2285974" indent="0">
              <a:buNone/>
              <a:defRPr sz="1400">
                <a:solidFill>
                  <a:schemeClr val="tx1">
                    <a:tint val="75000"/>
                  </a:schemeClr>
                </a:solidFill>
              </a:defRPr>
            </a:lvl6pPr>
            <a:lvl7pPr marL="2743169" indent="0">
              <a:buNone/>
              <a:defRPr sz="1400">
                <a:solidFill>
                  <a:schemeClr val="tx1">
                    <a:tint val="75000"/>
                  </a:schemeClr>
                </a:solidFill>
              </a:defRPr>
            </a:lvl7pPr>
            <a:lvl8pPr marL="3200363" indent="0">
              <a:buNone/>
              <a:defRPr sz="1400">
                <a:solidFill>
                  <a:schemeClr val="tx1">
                    <a:tint val="75000"/>
                  </a:schemeClr>
                </a:solidFill>
              </a:defRPr>
            </a:lvl8pPr>
            <a:lvl9pPr marL="3657558" indent="0">
              <a:buNone/>
              <a:defRPr sz="1400">
                <a:solidFill>
                  <a:schemeClr val="tx1">
                    <a:tint val="75000"/>
                  </a:schemeClr>
                </a:solidFill>
              </a:defRPr>
            </a:lvl9pPr>
          </a:lstStyle>
          <a:p>
            <a:pPr lvl="0"/>
            <a:r>
              <a:rPr lang="ko-KR" altLang="en-US" dirty="0" smtClean="0"/>
              <a:t>마스터 텍스트 스타일을 편집합니다</a:t>
            </a:r>
          </a:p>
        </p:txBody>
      </p:sp>
    </p:spTree>
    <p:extLst>
      <p:ext uri="{BB962C8B-B14F-4D97-AF65-F5344CB8AC3E}">
        <p14:creationId xmlns="" xmlns:p14="http://schemas.microsoft.com/office/powerpoint/2010/main" val="2847960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457200" y="1124744"/>
            <a:ext cx="4038600" cy="518457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124744"/>
            <a:ext cx="4038600" cy="518457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 xmlns:p14="http://schemas.microsoft.com/office/powerpoint/2010/main" val="2741445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 xmlns:p14="http://schemas.microsoft.com/office/powerpoint/2010/main" val="19464693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pic>
        <p:nvPicPr>
          <p:cNvPr id="6" name="그림 5"/>
          <p:cNvPicPr preferRelativeResize="0">
            <a:picLocks/>
          </p:cNvPicPr>
          <p:nvPr userDrawn="1"/>
        </p:nvPicPr>
        <p:blipFill rotWithShape="1">
          <a:blip r:embed="rId2" cstate="email">
            <a:extLst>
              <a:ext uri="{28A0092B-C50C-407E-A947-70E740481C1C}">
                <a14:useLocalDpi xmlns="" xmlns:a14="http://schemas.microsoft.com/office/drawing/2010/main"/>
              </a:ext>
            </a:extLst>
          </a:blip>
          <a:srcRect t="69178"/>
          <a:stretch/>
        </p:blipFill>
        <p:spPr>
          <a:xfrm>
            <a:off x="0" y="6380480"/>
            <a:ext cx="9144000" cy="477520"/>
          </a:xfrm>
          <a:prstGeom prst="rect">
            <a:avLst/>
          </a:prstGeom>
          <a:noFill/>
          <a:ln>
            <a:noFill/>
          </a:ln>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 xmlns:p14="http://schemas.microsoft.com/office/powerpoint/2010/main" val="24524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그림 7"/>
          <p:cNvPicPr preferRelativeResize="0">
            <a:picLocks/>
          </p:cNvPicPr>
          <p:nvPr userDrawn="1"/>
        </p:nvPicPr>
        <p:blipFill rotWithShape="1">
          <a:blip r:embed="rId8" cstate="email">
            <a:extLst>
              <a:ext uri="{28A0092B-C50C-407E-A947-70E740481C1C}">
                <a14:useLocalDpi xmlns="" xmlns:a14="http://schemas.microsoft.com/office/drawing/2010/main"/>
              </a:ext>
            </a:extLst>
          </a:blip>
          <a:srcRect l="28948" t="69178"/>
          <a:stretch/>
        </p:blipFill>
        <p:spPr>
          <a:xfrm>
            <a:off x="0" y="6381328"/>
            <a:ext cx="9144000" cy="504056"/>
          </a:xfrm>
          <a:prstGeom prst="rect">
            <a:avLst/>
          </a:prstGeom>
          <a:noFill/>
          <a:ln>
            <a:noFill/>
          </a:ln>
        </p:spPr>
      </p:pic>
      <p:pic>
        <p:nvPicPr>
          <p:cNvPr id="9" name="Picture 7"/>
          <p:cNvPicPr>
            <a:picLocks noChangeAspect="1"/>
          </p:cNvPicPr>
          <p:nvPr userDrawn="1"/>
        </p:nvPicPr>
        <p:blipFill>
          <a:blip r:embed="rId9" cstate="screen">
            <a:extLst>
              <a:ext uri="{28A0092B-C50C-407E-A947-70E740481C1C}">
                <a14:useLocalDpi xmlns="" xmlns:a14="http://schemas.microsoft.com/office/drawing/2010/main"/>
              </a:ext>
            </a:extLst>
          </a:blip>
          <a:stretch>
            <a:fillRect/>
          </a:stretch>
        </p:blipFill>
        <p:spPr>
          <a:xfrm>
            <a:off x="8052993" y="6453342"/>
            <a:ext cx="1055511" cy="395817"/>
          </a:xfrm>
          <a:prstGeom prst="rect">
            <a:avLst/>
          </a:prstGeom>
        </p:spPr>
      </p:pic>
      <p:sp>
        <p:nvSpPr>
          <p:cNvPr id="2" name="제목 개체 틀 1"/>
          <p:cNvSpPr>
            <a:spLocks noGrp="1"/>
          </p:cNvSpPr>
          <p:nvPr>
            <p:ph type="title"/>
          </p:nvPr>
        </p:nvSpPr>
        <p:spPr>
          <a:xfrm>
            <a:off x="457200" y="164639"/>
            <a:ext cx="8229600" cy="864096"/>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124744"/>
            <a:ext cx="8229600" cy="5184576"/>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4"/>
          </p:nvPr>
        </p:nvSpPr>
        <p:spPr>
          <a:xfrm>
            <a:off x="35496" y="6424254"/>
            <a:ext cx="432048" cy="365125"/>
          </a:xfrm>
          <a:prstGeom prst="rect">
            <a:avLst/>
          </a:prstGeom>
        </p:spPr>
        <p:txBody>
          <a:bodyPr vert="horz" lIns="91440" tIns="45720" rIns="91440" bIns="45720" rtlCol="0" anchor="ctr"/>
          <a:lstStyle>
            <a:lvl1pPr algn="r">
              <a:defRPr sz="1200">
                <a:solidFill>
                  <a:schemeClr val="bg1"/>
                </a:solidFill>
              </a:defRPr>
            </a:lvl1pPr>
          </a:lstStyle>
          <a:p>
            <a:fld id="{4BEDD84E-25D4-4983-8AA1-2863C96F08D9}" type="slidenum">
              <a:rPr lang="ko-KR" altLang="en-US" smtClean="0"/>
              <a:pPr/>
              <a:t>‹#›</a:t>
            </a:fld>
            <a:endParaRPr lang="ko-KR" altLang="en-US" dirty="0"/>
          </a:p>
        </p:txBody>
      </p:sp>
      <p:cxnSp>
        <p:nvCxnSpPr>
          <p:cNvPr id="10" name="직선 연결선 9"/>
          <p:cNvCxnSpPr/>
          <p:nvPr/>
        </p:nvCxnSpPr>
        <p:spPr>
          <a:xfrm>
            <a:off x="395539" y="1028733"/>
            <a:ext cx="8352928"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177008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Lst>
  <p:timing>
    <p:tnLst>
      <p:par>
        <p:cTn id="1" dur="indefinite" restart="never" nodeType="tmRoot"/>
      </p:par>
    </p:tnLst>
  </p:timing>
  <p:hf hdr="0" ftr="0" dt="0"/>
  <p:txStyles>
    <p:titleStyle>
      <a:lvl1pPr algn="l" defTabSz="914390" rtl="0" eaLnBrk="1" latinLnBrk="1" hangingPunct="1">
        <a:spcBef>
          <a:spcPct val="0"/>
        </a:spcBef>
        <a:buNone/>
        <a:defRPr sz="3600" b="1" kern="1200">
          <a:solidFill>
            <a:schemeClr val="tx1"/>
          </a:solidFill>
          <a:latin typeface="+mj-lt"/>
          <a:ea typeface="+mj-ea"/>
          <a:cs typeface="+mj-cs"/>
        </a:defRPr>
      </a:lvl1pPr>
    </p:titleStyle>
    <p:bodyStyle>
      <a:lvl1pPr marL="342896" indent="-342896" algn="l" defTabSz="914390" rtl="0" eaLnBrk="1" latinLnBrk="1" hangingPunct="1">
        <a:spcBef>
          <a:spcPct val="20000"/>
        </a:spcBef>
        <a:buFont typeface="Wingdings" panose="05000000000000000000" pitchFamily="2" charset="2"/>
        <a:buChar char="v"/>
        <a:defRPr sz="2000" kern="1200">
          <a:solidFill>
            <a:schemeClr val="tx1"/>
          </a:solidFill>
          <a:latin typeface="+mn-lt"/>
          <a:ea typeface="+mn-ea"/>
          <a:cs typeface="+mn-cs"/>
        </a:defRPr>
      </a:lvl1pPr>
      <a:lvl2pPr marL="742941" indent="-285746" algn="l" defTabSz="91439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2987" indent="-228597" algn="l" defTabSz="914390" rtl="0" eaLnBrk="1" latinLnBrk="1" hangingPunct="1">
        <a:spcBef>
          <a:spcPct val="20000"/>
        </a:spcBef>
        <a:buFont typeface="Wingdings" panose="05000000000000000000" pitchFamily="2" charset="2"/>
        <a:buChar char="§"/>
        <a:defRPr sz="1600" kern="1200">
          <a:solidFill>
            <a:schemeClr val="tx1"/>
          </a:solidFill>
          <a:latin typeface="+mn-lt"/>
          <a:ea typeface="+mn-ea"/>
          <a:cs typeface="+mn-cs"/>
        </a:defRPr>
      </a:lvl3pPr>
      <a:lvl4pPr marL="1600181" indent="-228597" algn="l" defTabSz="91439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376" indent="-228597" algn="l" defTabSz="91439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570"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66"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0"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55"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390" rtl="0" eaLnBrk="1" latinLnBrk="1" hangingPunct="1">
        <a:defRPr sz="1800" kern="1200">
          <a:solidFill>
            <a:schemeClr val="tx1"/>
          </a:solidFill>
          <a:latin typeface="+mn-lt"/>
          <a:ea typeface="+mn-ea"/>
          <a:cs typeface="+mn-cs"/>
        </a:defRPr>
      </a:lvl1pPr>
      <a:lvl2pPr marL="457195" algn="l" defTabSz="914390" rtl="0" eaLnBrk="1" latinLnBrk="1" hangingPunct="1">
        <a:defRPr sz="1800" kern="1200">
          <a:solidFill>
            <a:schemeClr val="tx1"/>
          </a:solidFill>
          <a:latin typeface="+mn-lt"/>
          <a:ea typeface="+mn-ea"/>
          <a:cs typeface="+mn-cs"/>
        </a:defRPr>
      </a:lvl2pPr>
      <a:lvl3pPr marL="914390" algn="l" defTabSz="914390" rtl="0" eaLnBrk="1" latinLnBrk="1" hangingPunct="1">
        <a:defRPr sz="1800" kern="1200">
          <a:solidFill>
            <a:schemeClr val="tx1"/>
          </a:solidFill>
          <a:latin typeface="+mn-lt"/>
          <a:ea typeface="+mn-ea"/>
          <a:cs typeface="+mn-cs"/>
        </a:defRPr>
      </a:lvl3pPr>
      <a:lvl4pPr marL="1371585" algn="l" defTabSz="914390" rtl="0" eaLnBrk="1" latinLnBrk="1" hangingPunct="1">
        <a:defRPr sz="1800" kern="1200">
          <a:solidFill>
            <a:schemeClr val="tx1"/>
          </a:solidFill>
          <a:latin typeface="+mn-lt"/>
          <a:ea typeface="+mn-ea"/>
          <a:cs typeface="+mn-cs"/>
        </a:defRPr>
      </a:lvl4pPr>
      <a:lvl5pPr marL="1828778" algn="l" defTabSz="914390" rtl="0" eaLnBrk="1" latinLnBrk="1" hangingPunct="1">
        <a:defRPr sz="1800" kern="1200">
          <a:solidFill>
            <a:schemeClr val="tx1"/>
          </a:solidFill>
          <a:latin typeface="+mn-lt"/>
          <a:ea typeface="+mn-ea"/>
          <a:cs typeface="+mn-cs"/>
        </a:defRPr>
      </a:lvl5pPr>
      <a:lvl6pPr marL="2285974" algn="l" defTabSz="914390" rtl="0" eaLnBrk="1" latinLnBrk="1" hangingPunct="1">
        <a:defRPr sz="1800" kern="1200">
          <a:solidFill>
            <a:schemeClr val="tx1"/>
          </a:solidFill>
          <a:latin typeface="+mn-lt"/>
          <a:ea typeface="+mn-ea"/>
          <a:cs typeface="+mn-cs"/>
        </a:defRPr>
      </a:lvl6pPr>
      <a:lvl7pPr marL="2743169" algn="l" defTabSz="914390" rtl="0" eaLnBrk="1" latinLnBrk="1" hangingPunct="1">
        <a:defRPr sz="1800" kern="1200">
          <a:solidFill>
            <a:schemeClr val="tx1"/>
          </a:solidFill>
          <a:latin typeface="+mn-lt"/>
          <a:ea typeface="+mn-ea"/>
          <a:cs typeface="+mn-cs"/>
        </a:defRPr>
      </a:lvl7pPr>
      <a:lvl8pPr marL="3200363" algn="l" defTabSz="914390" rtl="0" eaLnBrk="1" latinLnBrk="1" hangingPunct="1">
        <a:defRPr sz="1800" kern="1200">
          <a:solidFill>
            <a:schemeClr val="tx1"/>
          </a:solidFill>
          <a:latin typeface="+mn-lt"/>
          <a:ea typeface="+mn-ea"/>
          <a:cs typeface="+mn-cs"/>
        </a:defRPr>
      </a:lvl8pPr>
      <a:lvl9pPr marL="3657558" algn="l" defTabSz="91439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user\Documents\Bandicut\terminator.avi" TargetMode="Externa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539553" y="1076064"/>
            <a:ext cx="8064895" cy="1800200"/>
          </a:xfrm>
        </p:spPr>
        <p:txBody>
          <a:bodyPr>
            <a:normAutofit/>
          </a:bodyPr>
          <a:lstStyle/>
          <a:p>
            <a:r>
              <a:rPr lang="en-US" altLang="ko-KR" sz="3200" smtClean="0"/>
              <a:t>Attacking the Kad network-real world evaluation and high fidelity simulation using DVN</a:t>
            </a:r>
            <a:endParaRPr lang="ko-KR" altLang="en-US" sz="3200" dirty="0"/>
          </a:p>
        </p:txBody>
      </p:sp>
      <p:sp>
        <p:nvSpPr>
          <p:cNvPr id="6" name="부제목 5"/>
          <p:cNvSpPr>
            <a:spLocks noGrp="1"/>
          </p:cNvSpPr>
          <p:nvPr>
            <p:ph type="subTitle" idx="1"/>
          </p:nvPr>
        </p:nvSpPr>
        <p:spPr>
          <a:xfrm>
            <a:off x="1371601" y="3908648"/>
            <a:ext cx="6400800" cy="2688704"/>
          </a:xfrm>
        </p:spPr>
        <p:txBody>
          <a:bodyPr>
            <a:normAutofit/>
          </a:bodyPr>
          <a:lstStyle/>
          <a:p>
            <a:endParaRPr lang="en-US" altLang="ko-KR" sz="1800" dirty="0" smtClean="0">
              <a:solidFill>
                <a:srgbClr val="191919"/>
              </a:solidFill>
            </a:endParaRPr>
          </a:p>
          <a:p>
            <a:endParaRPr lang="en-US" altLang="ko-KR" sz="1800" dirty="0" smtClean="0">
              <a:solidFill>
                <a:srgbClr val="191919"/>
              </a:solidFill>
            </a:endParaRPr>
          </a:p>
          <a:p>
            <a:r>
              <a:rPr lang="en-US" altLang="ko-KR" sz="1800" dirty="0" smtClean="0">
                <a:solidFill>
                  <a:srgbClr val="191919"/>
                </a:solidFill>
              </a:rPr>
              <a:t>KAIST </a:t>
            </a:r>
          </a:p>
          <a:p>
            <a:r>
              <a:rPr lang="en-US" altLang="ko-KR" sz="1800" dirty="0" err="1" smtClean="0">
                <a:solidFill>
                  <a:srgbClr val="191919"/>
                </a:solidFill>
              </a:rPr>
              <a:t>SysSec</a:t>
            </a:r>
            <a:r>
              <a:rPr lang="en-US" altLang="ko-KR" sz="1800" dirty="0" smtClean="0">
                <a:solidFill>
                  <a:srgbClr val="191919"/>
                </a:solidFill>
              </a:rPr>
              <a:t> Lab</a:t>
            </a:r>
          </a:p>
          <a:p>
            <a:endParaRPr lang="en-US" altLang="ko-KR" sz="1800" dirty="0">
              <a:solidFill>
                <a:srgbClr val="191919"/>
              </a:solidFill>
            </a:endParaRPr>
          </a:p>
          <a:p>
            <a:r>
              <a:rPr lang="en-US" altLang="ko-KR" sz="1800" dirty="0" err="1" smtClean="0">
                <a:solidFill>
                  <a:srgbClr val="191919"/>
                </a:solidFill>
              </a:rPr>
              <a:t>Minjung</a:t>
            </a:r>
            <a:r>
              <a:rPr lang="en-US" altLang="ko-KR" sz="1800" dirty="0" smtClean="0">
                <a:solidFill>
                  <a:srgbClr val="191919"/>
                </a:solidFill>
              </a:rPr>
              <a:t> Kim</a:t>
            </a:r>
          </a:p>
          <a:p>
            <a:endParaRPr lang="en-US" altLang="ko-KR" sz="1800" dirty="0" smtClean="0">
              <a:solidFill>
                <a:srgbClr val="191919"/>
              </a:solidFill>
            </a:endParaRPr>
          </a:p>
        </p:txBody>
      </p:sp>
      <p:sp>
        <p:nvSpPr>
          <p:cNvPr id="4" name="슬라이드 번호 개체 틀 3"/>
          <p:cNvSpPr>
            <a:spLocks noGrp="1"/>
          </p:cNvSpPr>
          <p:nvPr>
            <p:ph type="sldNum" sz="quarter" idx="4294967295"/>
          </p:nvPr>
        </p:nvSpPr>
        <p:spPr>
          <a:xfrm>
            <a:off x="1" y="6424088"/>
            <a:ext cx="433388" cy="366183"/>
          </a:xfrm>
        </p:spPr>
        <p:txBody>
          <a:bodyPr/>
          <a:lstStyle/>
          <a:p>
            <a:fld id="{4BEDD84E-25D4-4983-8AA1-2863C96F08D9}" type="slidenum">
              <a:rPr lang="ko-KR" altLang="en-US" smtClean="0"/>
              <a:pPr/>
              <a:t>1</a:t>
            </a:fld>
            <a:endParaRPr lang="ko-KR" altLang="en-US" dirty="0"/>
          </a:p>
        </p:txBody>
      </p:sp>
      <p:sp>
        <p:nvSpPr>
          <p:cNvPr id="8" name="제목 4"/>
          <p:cNvSpPr txBox="1">
            <a:spLocks/>
          </p:cNvSpPr>
          <p:nvPr/>
        </p:nvSpPr>
        <p:spPr>
          <a:xfrm>
            <a:off x="539552" y="2553240"/>
            <a:ext cx="8064895" cy="1800200"/>
          </a:xfrm>
          <a:prstGeom prst="rect">
            <a:avLst/>
          </a:prstGeom>
        </p:spPr>
        <p:txBody>
          <a:bodyPr vert="horz" lIns="91440" tIns="45720" rIns="91440" bIns="45720" rtlCol="0" anchor="ctr">
            <a:normAutofit/>
          </a:bodyPr>
          <a:lstStyle>
            <a:lvl1pPr algn="ctr" defTabSz="914390" rtl="0" eaLnBrk="1" latinLnBrk="1" hangingPunct="1">
              <a:spcBef>
                <a:spcPct val="0"/>
              </a:spcBef>
              <a:buNone/>
              <a:defRPr sz="4000" b="1" kern="1200">
                <a:solidFill>
                  <a:srgbClr val="3399FF"/>
                </a:solidFill>
                <a:latin typeface="+mn-ea"/>
                <a:ea typeface="+mn-ea"/>
                <a:cs typeface="+mj-cs"/>
              </a:defRPr>
            </a:lvl1pPr>
          </a:lstStyle>
          <a:p>
            <a:r>
              <a:rPr lang="en-US" altLang="ko-KR" sz="2000" smtClean="0"/>
              <a:t>Peng Wang, James Tyra, Eric Chan-Tin, Tyson Malchow, Denis Foo Kune, Nicholas Hopper and Yongdae Kim</a:t>
            </a:r>
          </a:p>
          <a:p>
            <a:r>
              <a:rPr lang="en-US" altLang="ko-KR" sz="2000" smtClean="0"/>
              <a:t>Wiley Security and Communication Networks 2008</a:t>
            </a:r>
            <a:endParaRPr lang="en-US" altLang="ko-KR" sz="2000" dirty="0" smtClean="0"/>
          </a:p>
          <a:p>
            <a:endParaRPr lang="ko-KR" altLang="en-US" sz="2000" dirty="0"/>
          </a:p>
        </p:txBody>
      </p:sp>
    </p:spTree>
    <p:extLst>
      <p:ext uri="{BB962C8B-B14F-4D97-AF65-F5344CB8AC3E}">
        <p14:creationId xmlns="" xmlns:p14="http://schemas.microsoft.com/office/powerpoint/2010/main" val="357681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Kademlia Protocol</a:t>
            </a:r>
          </a:p>
        </p:txBody>
      </p:sp>
      <p:sp>
        <p:nvSpPr>
          <p:cNvPr id="18435" name="Rectangle 4"/>
          <p:cNvSpPr>
            <a:spLocks noGrp="1" noChangeArrowheads="1"/>
          </p:cNvSpPr>
          <p:nvPr>
            <p:ph type="body" sz="half" idx="2"/>
          </p:nvPr>
        </p:nvSpPr>
        <p:spPr>
          <a:xfrm>
            <a:off x="539552" y="5013176"/>
            <a:ext cx="4267200" cy="914400"/>
          </a:xfrm>
        </p:spPr>
        <p:txBody>
          <a:bodyPr>
            <a:noAutofit/>
          </a:bodyPr>
          <a:lstStyle/>
          <a:p>
            <a:pPr>
              <a:lnSpc>
                <a:spcPct val="90000"/>
              </a:lnSpc>
            </a:pPr>
            <a:r>
              <a:rPr lang="en-US" altLang="ko-KR" smtClean="0">
                <a:latin typeface="Corbel" pitchFamily="34" charset="0"/>
                <a:ea typeface="ＭＳ Ｐゴシック" pitchFamily="34" charset="-128"/>
                <a:cs typeface="Corbel" pitchFamily="34" charset="0"/>
              </a:rPr>
              <a:t>Iterative, parallel, prefix-matching routing</a:t>
            </a:r>
          </a:p>
          <a:p>
            <a:pPr>
              <a:lnSpc>
                <a:spcPct val="90000"/>
              </a:lnSpc>
            </a:pPr>
            <a:r>
              <a:rPr lang="en-US" altLang="ko-KR" smtClean="0">
                <a:latin typeface="Corbel" pitchFamily="34" charset="0"/>
                <a:ea typeface="ＭＳ Ｐゴシック" pitchFamily="34" charset="-128"/>
                <a:cs typeface="Corbel" pitchFamily="34" charset="0"/>
              </a:rPr>
              <a:t>Replica roots: k closest nodes</a:t>
            </a:r>
          </a:p>
        </p:txBody>
      </p:sp>
      <p:sp>
        <p:nvSpPr>
          <p:cNvPr id="2046981" name="Oval 5"/>
          <p:cNvSpPr>
            <a:spLocks noChangeArrowheads="1"/>
          </p:cNvSpPr>
          <p:nvPr/>
        </p:nvSpPr>
        <p:spPr bwMode="auto">
          <a:xfrm>
            <a:off x="1736762" y="17383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82" name="Oval 6"/>
          <p:cNvSpPr>
            <a:spLocks noChangeArrowheads="1"/>
          </p:cNvSpPr>
          <p:nvPr/>
        </p:nvSpPr>
        <p:spPr bwMode="auto">
          <a:xfrm>
            <a:off x="2498762" y="17383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83" name="Line 7"/>
          <p:cNvSpPr>
            <a:spLocks noChangeShapeType="1"/>
          </p:cNvSpPr>
          <p:nvPr/>
        </p:nvSpPr>
        <p:spPr bwMode="auto">
          <a:xfrm flipH="1" flipV="1">
            <a:off x="2270162" y="13573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4" name="Line 8"/>
          <p:cNvSpPr>
            <a:spLocks noChangeShapeType="1"/>
          </p:cNvSpPr>
          <p:nvPr/>
        </p:nvSpPr>
        <p:spPr bwMode="auto">
          <a:xfrm flipH="1">
            <a:off x="1889162" y="13573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5" name="Oval 9"/>
          <p:cNvSpPr>
            <a:spLocks noChangeArrowheads="1"/>
          </p:cNvSpPr>
          <p:nvPr/>
        </p:nvSpPr>
        <p:spPr bwMode="auto">
          <a:xfrm>
            <a:off x="2651162" y="1509752"/>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86" name="Oval 10"/>
          <p:cNvSpPr>
            <a:spLocks noChangeArrowheads="1"/>
          </p:cNvSpPr>
          <p:nvPr/>
        </p:nvSpPr>
        <p:spPr bwMode="auto">
          <a:xfrm>
            <a:off x="2117762" y="24241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87" name="Oval 11"/>
          <p:cNvSpPr>
            <a:spLocks noChangeArrowheads="1"/>
          </p:cNvSpPr>
          <p:nvPr/>
        </p:nvSpPr>
        <p:spPr bwMode="auto">
          <a:xfrm>
            <a:off x="2879762" y="24241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88" name="Line 12"/>
          <p:cNvSpPr>
            <a:spLocks noChangeShapeType="1"/>
          </p:cNvSpPr>
          <p:nvPr/>
        </p:nvSpPr>
        <p:spPr bwMode="auto">
          <a:xfrm flipH="1" flipV="1">
            <a:off x="2651162" y="20431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9" name="Line 13"/>
          <p:cNvSpPr>
            <a:spLocks noChangeShapeType="1"/>
          </p:cNvSpPr>
          <p:nvPr/>
        </p:nvSpPr>
        <p:spPr bwMode="auto">
          <a:xfrm flipH="1">
            <a:off x="2270162" y="20431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0" name="Oval 14"/>
          <p:cNvSpPr>
            <a:spLocks noChangeArrowheads="1"/>
          </p:cNvSpPr>
          <p:nvPr/>
        </p:nvSpPr>
        <p:spPr bwMode="auto">
          <a:xfrm>
            <a:off x="3032162" y="2195552"/>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91" name="Oval 15"/>
          <p:cNvSpPr>
            <a:spLocks noChangeArrowheads="1"/>
          </p:cNvSpPr>
          <p:nvPr/>
        </p:nvSpPr>
        <p:spPr bwMode="auto">
          <a:xfrm>
            <a:off x="2498762" y="31099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92" name="Oval 16"/>
          <p:cNvSpPr>
            <a:spLocks noChangeArrowheads="1"/>
          </p:cNvSpPr>
          <p:nvPr/>
        </p:nvSpPr>
        <p:spPr bwMode="auto">
          <a:xfrm>
            <a:off x="3260762" y="31099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93" name="Line 17"/>
          <p:cNvSpPr>
            <a:spLocks noChangeShapeType="1"/>
          </p:cNvSpPr>
          <p:nvPr/>
        </p:nvSpPr>
        <p:spPr bwMode="auto">
          <a:xfrm flipH="1" flipV="1">
            <a:off x="3032162" y="27289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4" name="Line 18"/>
          <p:cNvSpPr>
            <a:spLocks noChangeShapeType="1"/>
          </p:cNvSpPr>
          <p:nvPr/>
        </p:nvSpPr>
        <p:spPr bwMode="auto">
          <a:xfrm flipH="1">
            <a:off x="2651162" y="27289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5" name="Oval 19"/>
          <p:cNvSpPr>
            <a:spLocks noChangeArrowheads="1"/>
          </p:cNvSpPr>
          <p:nvPr/>
        </p:nvSpPr>
        <p:spPr bwMode="auto">
          <a:xfrm>
            <a:off x="3413162" y="2881352"/>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96" name="Oval 20"/>
          <p:cNvSpPr>
            <a:spLocks noChangeArrowheads="1"/>
          </p:cNvSpPr>
          <p:nvPr/>
        </p:nvSpPr>
        <p:spPr bwMode="auto">
          <a:xfrm>
            <a:off x="2879762" y="37957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97" name="Oval 21"/>
          <p:cNvSpPr>
            <a:spLocks noChangeArrowheads="1"/>
          </p:cNvSpPr>
          <p:nvPr/>
        </p:nvSpPr>
        <p:spPr bwMode="auto">
          <a:xfrm>
            <a:off x="3641762" y="3795752"/>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98" name="Line 22"/>
          <p:cNvSpPr>
            <a:spLocks noChangeShapeType="1"/>
          </p:cNvSpPr>
          <p:nvPr/>
        </p:nvSpPr>
        <p:spPr bwMode="auto">
          <a:xfrm flipH="1" flipV="1">
            <a:off x="3413162" y="34147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9" name="Line 23"/>
          <p:cNvSpPr>
            <a:spLocks noChangeShapeType="1"/>
          </p:cNvSpPr>
          <p:nvPr/>
        </p:nvSpPr>
        <p:spPr bwMode="auto">
          <a:xfrm flipH="1">
            <a:off x="3032162" y="3414752"/>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7000" name="Oval 24"/>
          <p:cNvSpPr>
            <a:spLocks noChangeArrowheads="1"/>
          </p:cNvSpPr>
          <p:nvPr/>
        </p:nvSpPr>
        <p:spPr bwMode="auto">
          <a:xfrm>
            <a:off x="3794162" y="3567152"/>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7001" name="Rectangle 25"/>
          <p:cNvSpPr>
            <a:spLocks noChangeArrowheads="1"/>
          </p:cNvSpPr>
          <p:nvPr/>
        </p:nvSpPr>
        <p:spPr bwMode="auto">
          <a:xfrm>
            <a:off x="288962" y="13573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01001011</a:t>
            </a:r>
          </a:p>
        </p:txBody>
      </p:sp>
      <p:sp>
        <p:nvSpPr>
          <p:cNvPr id="2047002" name="Rectangle 26"/>
          <p:cNvSpPr>
            <a:spLocks noChangeArrowheads="1"/>
          </p:cNvSpPr>
          <p:nvPr/>
        </p:nvSpPr>
        <p:spPr bwMode="auto">
          <a:xfrm>
            <a:off x="288962" y="15097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00100101</a:t>
            </a:r>
          </a:p>
        </p:txBody>
      </p:sp>
      <p:sp>
        <p:nvSpPr>
          <p:cNvPr id="2047003" name="Rectangle 27"/>
          <p:cNvSpPr>
            <a:spLocks noChangeArrowheads="1"/>
          </p:cNvSpPr>
          <p:nvPr/>
        </p:nvSpPr>
        <p:spPr bwMode="auto">
          <a:xfrm>
            <a:off x="288962" y="16621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01011010</a:t>
            </a:r>
          </a:p>
        </p:txBody>
      </p:sp>
      <p:sp>
        <p:nvSpPr>
          <p:cNvPr id="2047004" name="Rectangle 28"/>
          <p:cNvSpPr>
            <a:spLocks noChangeArrowheads="1"/>
          </p:cNvSpPr>
          <p:nvPr/>
        </p:nvSpPr>
        <p:spPr bwMode="auto">
          <a:xfrm>
            <a:off x="288962" y="1678027"/>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05" name="Rectangle 29"/>
          <p:cNvSpPr>
            <a:spLocks noChangeArrowheads="1"/>
          </p:cNvSpPr>
          <p:nvPr/>
        </p:nvSpPr>
        <p:spPr bwMode="auto">
          <a:xfrm>
            <a:off x="288962" y="19669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01000001</a:t>
            </a:r>
          </a:p>
        </p:txBody>
      </p:sp>
      <p:sp>
        <p:nvSpPr>
          <p:cNvPr id="2047006" name="Rectangle 30"/>
          <p:cNvSpPr>
            <a:spLocks noChangeArrowheads="1"/>
          </p:cNvSpPr>
          <p:nvPr/>
        </p:nvSpPr>
        <p:spPr bwMode="auto">
          <a:xfrm rot="-5400000">
            <a:off x="-282538" y="1624052"/>
            <a:ext cx="9144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latin typeface="Arial" charset="0"/>
                <a:ea typeface="ＭＳ Ｐゴシック" charset="0"/>
                <a:cs typeface="ＭＳ Ｐゴシック" charset="0"/>
              </a:rPr>
              <a:t>K bucket</a:t>
            </a:r>
          </a:p>
        </p:txBody>
      </p:sp>
      <p:sp>
        <p:nvSpPr>
          <p:cNvPr id="2047007" name="Rectangle 31"/>
          <p:cNvSpPr>
            <a:spLocks noChangeArrowheads="1"/>
          </p:cNvSpPr>
          <p:nvPr/>
        </p:nvSpPr>
        <p:spPr bwMode="auto">
          <a:xfrm>
            <a:off x="1508162" y="1124744"/>
            <a:ext cx="152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FF0000"/>
                </a:solidFill>
                <a:latin typeface="Arial" charset="0"/>
                <a:ea typeface="ＭＳ Ｐゴシック" charset="0"/>
                <a:cs typeface="ＭＳ Ｐゴシック" charset="0"/>
              </a:rPr>
              <a:t>10101100</a:t>
            </a:r>
          </a:p>
        </p:txBody>
      </p:sp>
      <p:sp>
        <p:nvSpPr>
          <p:cNvPr id="2047008" name="Rectangle 32"/>
          <p:cNvSpPr>
            <a:spLocks noChangeArrowheads="1"/>
          </p:cNvSpPr>
          <p:nvPr/>
        </p:nvSpPr>
        <p:spPr bwMode="auto">
          <a:xfrm>
            <a:off x="974762" y="13573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123.24.3.1</a:t>
            </a:r>
          </a:p>
        </p:txBody>
      </p:sp>
      <p:sp>
        <p:nvSpPr>
          <p:cNvPr id="2047009" name="Rectangle 33"/>
          <p:cNvSpPr>
            <a:spLocks noChangeArrowheads="1"/>
          </p:cNvSpPr>
          <p:nvPr/>
        </p:nvSpPr>
        <p:spPr bwMode="auto">
          <a:xfrm>
            <a:off x="974762" y="15097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23.37.12.13</a:t>
            </a:r>
          </a:p>
        </p:txBody>
      </p:sp>
      <p:sp>
        <p:nvSpPr>
          <p:cNvPr id="2047010" name="Rectangle 34"/>
          <p:cNvSpPr>
            <a:spLocks noChangeArrowheads="1"/>
          </p:cNvSpPr>
          <p:nvPr/>
        </p:nvSpPr>
        <p:spPr bwMode="auto">
          <a:xfrm>
            <a:off x="974762" y="16621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311.1.3.4</a:t>
            </a:r>
          </a:p>
        </p:txBody>
      </p:sp>
      <p:sp>
        <p:nvSpPr>
          <p:cNvPr id="2047011" name="Rectangle 35"/>
          <p:cNvSpPr>
            <a:spLocks noChangeArrowheads="1"/>
          </p:cNvSpPr>
          <p:nvPr/>
        </p:nvSpPr>
        <p:spPr bwMode="auto">
          <a:xfrm>
            <a:off x="974762" y="19669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129.5.3.1</a:t>
            </a:r>
          </a:p>
        </p:txBody>
      </p:sp>
      <p:sp>
        <p:nvSpPr>
          <p:cNvPr id="2047012" name="Rectangle 36"/>
          <p:cNvSpPr>
            <a:spLocks noChangeArrowheads="1"/>
          </p:cNvSpPr>
          <p:nvPr/>
        </p:nvSpPr>
        <p:spPr bwMode="auto">
          <a:xfrm>
            <a:off x="898562" y="21955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1011011</a:t>
            </a:r>
          </a:p>
        </p:txBody>
      </p:sp>
      <p:sp>
        <p:nvSpPr>
          <p:cNvPr id="2047013" name="Rectangle 37"/>
          <p:cNvSpPr>
            <a:spLocks noChangeArrowheads="1"/>
          </p:cNvSpPr>
          <p:nvPr/>
        </p:nvSpPr>
        <p:spPr bwMode="auto">
          <a:xfrm>
            <a:off x="898562" y="23479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1000100</a:t>
            </a:r>
          </a:p>
        </p:txBody>
      </p:sp>
      <p:sp>
        <p:nvSpPr>
          <p:cNvPr id="2047014" name="Rectangle 38"/>
          <p:cNvSpPr>
            <a:spLocks noChangeArrowheads="1"/>
          </p:cNvSpPr>
          <p:nvPr/>
        </p:nvSpPr>
        <p:spPr bwMode="auto">
          <a:xfrm>
            <a:off x="898562" y="25003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1111110</a:t>
            </a:r>
          </a:p>
        </p:txBody>
      </p:sp>
      <p:sp>
        <p:nvSpPr>
          <p:cNvPr id="2047015" name="Rectangle 39"/>
          <p:cNvSpPr>
            <a:spLocks noChangeArrowheads="1"/>
          </p:cNvSpPr>
          <p:nvPr/>
        </p:nvSpPr>
        <p:spPr bwMode="auto">
          <a:xfrm>
            <a:off x="898562" y="2516227"/>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16" name="Rectangle 40"/>
          <p:cNvSpPr>
            <a:spLocks noChangeArrowheads="1"/>
          </p:cNvSpPr>
          <p:nvPr/>
        </p:nvSpPr>
        <p:spPr bwMode="auto">
          <a:xfrm>
            <a:off x="898562" y="28051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1010001</a:t>
            </a:r>
          </a:p>
        </p:txBody>
      </p:sp>
      <p:sp>
        <p:nvSpPr>
          <p:cNvPr id="2047017" name="Rectangle 41"/>
          <p:cNvSpPr>
            <a:spLocks noChangeArrowheads="1"/>
          </p:cNvSpPr>
          <p:nvPr/>
        </p:nvSpPr>
        <p:spPr bwMode="auto">
          <a:xfrm>
            <a:off x="1584362" y="21955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18" name="Rectangle 42"/>
          <p:cNvSpPr>
            <a:spLocks noChangeArrowheads="1"/>
          </p:cNvSpPr>
          <p:nvPr/>
        </p:nvSpPr>
        <p:spPr bwMode="auto">
          <a:xfrm>
            <a:off x="1584362" y="23479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19" name="Rectangle 43"/>
          <p:cNvSpPr>
            <a:spLocks noChangeArrowheads="1"/>
          </p:cNvSpPr>
          <p:nvPr/>
        </p:nvSpPr>
        <p:spPr bwMode="auto">
          <a:xfrm>
            <a:off x="1584362" y="25003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0" name="Rectangle 44"/>
          <p:cNvSpPr>
            <a:spLocks noChangeArrowheads="1"/>
          </p:cNvSpPr>
          <p:nvPr/>
        </p:nvSpPr>
        <p:spPr bwMode="auto">
          <a:xfrm>
            <a:off x="1584362" y="28051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1" name="Rectangle 45"/>
          <p:cNvSpPr>
            <a:spLocks noChangeArrowheads="1"/>
          </p:cNvSpPr>
          <p:nvPr/>
        </p:nvSpPr>
        <p:spPr bwMode="auto">
          <a:xfrm>
            <a:off x="1431962" y="30337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001011</a:t>
            </a:r>
          </a:p>
        </p:txBody>
      </p:sp>
      <p:sp>
        <p:nvSpPr>
          <p:cNvPr id="2047022" name="Rectangle 46"/>
          <p:cNvSpPr>
            <a:spLocks noChangeArrowheads="1"/>
          </p:cNvSpPr>
          <p:nvPr/>
        </p:nvSpPr>
        <p:spPr bwMode="auto">
          <a:xfrm>
            <a:off x="1431962" y="31861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010100</a:t>
            </a:r>
          </a:p>
        </p:txBody>
      </p:sp>
      <p:sp>
        <p:nvSpPr>
          <p:cNvPr id="2047023" name="Rectangle 47"/>
          <p:cNvSpPr>
            <a:spLocks noChangeArrowheads="1"/>
          </p:cNvSpPr>
          <p:nvPr/>
        </p:nvSpPr>
        <p:spPr bwMode="auto">
          <a:xfrm>
            <a:off x="1431962" y="33385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001110</a:t>
            </a:r>
          </a:p>
        </p:txBody>
      </p:sp>
      <p:sp>
        <p:nvSpPr>
          <p:cNvPr id="2047024" name="Rectangle 48"/>
          <p:cNvSpPr>
            <a:spLocks noChangeArrowheads="1"/>
          </p:cNvSpPr>
          <p:nvPr/>
        </p:nvSpPr>
        <p:spPr bwMode="auto">
          <a:xfrm>
            <a:off x="1431962" y="3354427"/>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25" name="Rectangle 49"/>
          <p:cNvSpPr>
            <a:spLocks noChangeArrowheads="1"/>
          </p:cNvSpPr>
          <p:nvPr/>
        </p:nvSpPr>
        <p:spPr bwMode="auto">
          <a:xfrm>
            <a:off x="1431962" y="3643352"/>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000001</a:t>
            </a:r>
          </a:p>
        </p:txBody>
      </p:sp>
      <p:sp>
        <p:nvSpPr>
          <p:cNvPr id="2047026" name="Rectangle 50"/>
          <p:cNvSpPr>
            <a:spLocks noChangeArrowheads="1"/>
          </p:cNvSpPr>
          <p:nvPr/>
        </p:nvSpPr>
        <p:spPr bwMode="auto">
          <a:xfrm>
            <a:off x="2117762" y="30337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7" name="Rectangle 51"/>
          <p:cNvSpPr>
            <a:spLocks noChangeArrowheads="1"/>
          </p:cNvSpPr>
          <p:nvPr/>
        </p:nvSpPr>
        <p:spPr bwMode="auto">
          <a:xfrm>
            <a:off x="2117762" y="31861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8" name="Rectangle 52"/>
          <p:cNvSpPr>
            <a:spLocks noChangeArrowheads="1"/>
          </p:cNvSpPr>
          <p:nvPr/>
        </p:nvSpPr>
        <p:spPr bwMode="auto">
          <a:xfrm>
            <a:off x="2117762" y="33385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9" name="Rectangle 53"/>
          <p:cNvSpPr>
            <a:spLocks noChangeArrowheads="1"/>
          </p:cNvSpPr>
          <p:nvPr/>
        </p:nvSpPr>
        <p:spPr bwMode="auto">
          <a:xfrm>
            <a:off x="2117762" y="3643352"/>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43" name="Oval 67"/>
          <p:cNvSpPr>
            <a:spLocks noChangeArrowheads="1"/>
          </p:cNvSpPr>
          <p:nvPr/>
        </p:nvSpPr>
        <p:spPr bwMode="auto">
          <a:xfrm>
            <a:off x="4863294" y="4988092"/>
            <a:ext cx="457200" cy="4572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grpSp>
        <p:nvGrpSpPr>
          <p:cNvPr id="2" name="Group 86"/>
          <p:cNvGrpSpPr>
            <a:grpSpLocks/>
          </p:cNvGrpSpPr>
          <p:nvPr/>
        </p:nvGrpSpPr>
        <p:grpSpPr bwMode="auto">
          <a:xfrm>
            <a:off x="5253824" y="4378492"/>
            <a:ext cx="1057276" cy="1676400"/>
            <a:chOff x="3222" y="2016"/>
            <a:chExt cx="666" cy="1056"/>
          </a:xfrm>
        </p:grpSpPr>
        <p:sp>
          <p:nvSpPr>
            <p:cNvPr id="2047044" name="Oval 68"/>
            <p:cNvSpPr>
              <a:spLocks noChangeArrowheads="1"/>
            </p:cNvSpPr>
            <p:nvPr/>
          </p:nvSpPr>
          <p:spPr bwMode="auto">
            <a:xfrm>
              <a:off x="3600" y="2400"/>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45" name="Oval 69"/>
            <p:cNvSpPr>
              <a:spLocks noChangeArrowheads="1"/>
            </p:cNvSpPr>
            <p:nvPr/>
          </p:nvSpPr>
          <p:spPr bwMode="auto">
            <a:xfrm>
              <a:off x="3600" y="2016"/>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46" name="Oval 70"/>
            <p:cNvSpPr>
              <a:spLocks noChangeArrowheads="1"/>
            </p:cNvSpPr>
            <p:nvPr/>
          </p:nvSpPr>
          <p:spPr bwMode="auto">
            <a:xfrm>
              <a:off x="3600" y="27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cxnSp>
          <p:nvCxnSpPr>
            <p:cNvPr id="2047047" name="AutoShape 71"/>
            <p:cNvCxnSpPr>
              <a:cxnSpLocks noChangeShapeType="1"/>
              <a:stCxn id="2047043" idx="7"/>
              <a:endCxn id="2047045" idx="2"/>
            </p:cNvCxnSpPr>
            <p:nvPr/>
          </p:nvCxnSpPr>
          <p:spPr bwMode="auto">
            <a:xfrm flipV="1">
              <a:off x="3222" y="2160"/>
              <a:ext cx="378" cy="28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48" name="AutoShape 72"/>
            <p:cNvCxnSpPr>
              <a:cxnSpLocks noChangeShapeType="1"/>
              <a:stCxn id="2047043" idx="6"/>
              <a:endCxn id="2047044" idx="2"/>
            </p:cNvCxnSpPr>
            <p:nvPr/>
          </p:nvCxnSpPr>
          <p:spPr bwMode="auto">
            <a:xfrm flipV="1">
              <a:off x="3264" y="2544"/>
              <a:ext cx="336" cy="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49" name="AutoShape 73"/>
            <p:cNvCxnSpPr>
              <a:cxnSpLocks noChangeShapeType="1"/>
              <a:stCxn id="2047043" idx="5"/>
              <a:endCxn id="2047046" idx="2"/>
            </p:cNvCxnSpPr>
            <p:nvPr/>
          </p:nvCxnSpPr>
          <p:spPr bwMode="auto">
            <a:xfrm>
              <a:off x="3222" y="2653"/>
              <a:ext cx="378" cy="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3" name="Group 87"/>
          <p:cNvGrpSpPr>
            <a:grpSpLocks/>
          </p:cNvGrpSpPr>
          <p:nvPr/>
        </p:nvGrpSpPr>
        <p:grpSpPr bwMode="auto">
          <a:xfrm>
            <a:off x="5253822" y="4378492"/>
            <a:ext cx="2124076" cy="1676400"/>
            <a:chOff x="3222" y="2016"/>
            <a:chExt cx="1338" cy="1056"/>
          </a:xfrm>
        </p:grpSpPr>
        <p:sp>
          <p:nvSpPr>
            <p:cNvPr id="2047050" name="Oval 74"/>
            <p:cNvSpPr>
              <a:spLocks noChangeArrowheads="1"/>
            </p:cNvSpPr>
            <p:nvPr/>
          </p:nvSpPr>
          <p:spPr bwMode="auto">
            <a:xfrm>
              <a:off x="4272" y="2400"/>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51" name="Oval 75"/>
            <p:cNvSpPr>
              <a:spLocks noChangeArrowheads="1"/>
            </p:cNvSpPr>
            <p:nvPr/>
          </p:nvSpPr>
          <p:spPr bwMode="auto">
            <a:xfrm>
              <a:off x="4272" y="2016"/>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52" name="Oval 76"/>
            <p:cNvSpPr>
              <a:spLocks noChangeArrowheads="1"/>
            </p:cNvSpPr>
            <p:nvPr/>
          </p:nvSpPr>
          <p:spPr bwMode="auto">
            <a:xfrm>
              <a:off x="4272" y="27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cxnSp>
          <p:nvCxnSpPr>
            <p:cNvPr id="2047053" name="AutoShape 77"/>
            <p:cNvCxnSpPr>
              <a:cxnSpLocks noChangeShapeType="1"/>
              <a:stCxn id="2047043" idx="7"/>
              <a:endCxn id="2047051" idx="2"/>
            </p:cNvCxnSpPr>
            <p:nvPr/>
          </p:nvCxnSpPr>
          <p:spPr bwMode="auto">
            <a:xfrm flipV="1">
              <a:off x="3222" y="2160"/>
              <a:ext cx="1050" cy="28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54" name="AutoShape 78"/>
            <p:cNvCxnSpPr>
              <a:cxnSpLocks noChangeShapeType="1"/>
              <a:stCxn id="2047043" idx="6"/>
              <a:endCxn id="2047050" idx="2"/>
            </p:cNvCxnSpPr>
            <p:nvPr/>
          </p:nvCxnSpPr>
          <p:spPr bwMode="auto">
            <a:xfrm flipV="1">
              <a:off x="3264" y="2544"/>
              <a:ext cx="1008" cy="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55" name="AutoShape 79"/>
            <p:cNvCxnSpPr>
              <a:cxnSpLocks noChangeShapeType="1"/>
              <a:stCxn id="2047043" idx="5"/>
              <a:endCxn id="2047052" idx="2"/>
            </p:cNvCxnSpPr>
            <p:nvPr/>
          </p:nvCxnSpPr>
          <p:spPr bwMode="auto">
            <a:xfrm>
              <a:off x="3222" y="2653"/>
              <a:ext cx="1050" cy="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 name="Group 88"/>
          <p:cNvGrpSpPr>
            <a:grpSpLocks/>
          </p:cNvGrpSpPr>
          <p:nvPr/>
        </p:nvGrpSpPr>
        <p:grpSpPr bwMode="auto">
          <a:xfrm>
            <a:off x="5253820" y="4378492"/>
            <a:ext cx="3190876" cy="1676400"/>
            <a:chOff x="3222" y="2016"/>
            <a:chExt cx="2010" cy="1056"/>
          </a:xfrm>
        </p:grpSpPr>
        <p:sp>
          <p:nvSpPr>
            <p:cNvPr id="2047056" name="Oval 80"/>
            <p:cNvSpPr>
              <a:spLocks noChangeArrowheads="1"/>
            </p:cNvSpPr>
            <p:nvPr/>
          </p:nvSpPr>
          <p:spPr bwMode="auto">
            <a:xfrm>
              <a:off x="4944" y="2400"/>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57" name="Oval 81"/>
            <p:cNvSpPr>
              <a:spLocks noChangeArrowheads="1"/>
            </p:cNvSpPr>
            <p:nvPr/>
          </p:nvSpPr>
          <p:spPr bwMode="auto">
            <a:xfrm>
              <a:off x="4944" y="2016"/>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7058" name="Oval 82"/>
            <p:cNvSpPr>
              <a:spLocks noChangeArrowheads="1"/>
            </p:cNvSpPr>
            <p:nvPr/>
          </p:nvSpPr>
          <p:spPr bwMode="auto">
            <a:xfrm>
              <a:off x="4944" y="27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cxnSp>
          <p:nvCxnSpPr>
            <p:cNvPr id="2047059" name="AutoShape 83"/>
            <p:cNvCxnSpPr>
              <a:cxnSpLocks noChangeShapeType="1"/>
              <a:stCxn id="2047043" idx="7"/>
              <a:endCxn id="2047057" idx="2"/>
            </p:cNvCxnSpPr>
            <p:nvPr/>
          </p:nvCxnSpPr>
          <p:spPr bwMode="auto">
            <a:xfrm flipV="1">
              <a:off x="3222" y="2160"/>
              <a:ext cx="1722" cy="28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60" name="AutoShape 84"/>
            <p:cNvCxnSpPr>
              <a:cxnSpLocks noChangeShapeType="1"/>
              <a:stCxn id="2047043" idx="6"/>
              <a:endCxn id="2047056" idx="2"/>
            </p:cNvCxnSpPr>
            <p:nvPr/>
          </p:nvCxnSpPr>
          <p:spPr bwMode="auto">
            <a:xfrm flipV="1">
              <a:off x="3264" y="2544"/>
              <a:ext cx="1680" cy="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47061" name="AutoShape 85"/>
            <p:cNvCxnSpPr>
              <a:cxnSpLocks noChangeShapeType="1"/>
              <a:stCxn id="2047043" idx="5"/>
              <a:endCxn id="2047058" idx="2"/>
            </p:cNvCxnSpPr>
            <p:nvPr/>
          </p:nvCxnSpPr>
          <p:spPr bwMode="auto">
            <a:xfrm>
              <a:off x="3222" y="2653"/>
              <a:ext cx="1722" cy="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8502"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6CD82959-EF12-4F50-9263-56BF585A922A}" type="slidenum">
              <a:rPr lang="en-US" altLang="ko-KR"/>
              <a:pPr/>
              <a:t>10</a:t>
            </a:fld>
            <a:endParaRPr lang="en-US" altLang="ko-KR"/>
          </a:p>
        </p:txBody>
      </p:sp>
      <p:sp>
        <p:nvSpPr>
          <p:cNvPr id="98" name="Rectangle 54"/>
          <p:cNvSpPr>
            <a:spLocks noChangeArrowheads="1"/>
          </p:cNvSpPr>
          <p:nvPr/>
        </p:nvSpPr>
        <p:spPr bwMode="auto">
          <a:xfrm rot="-5400000">
            <a:off x="3166839" y="2457897"/>
            <a:ext cx="2520280" cy="430037"/>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FF0000"/>
                </a:solidFill>
                <a:latin typeface="Arial" charset="0"/>
                <a:ea typeface="ＭＳ Ｐゴシック" charset="0"/>
                <a:cs typeface="ＭＳ Ｐゴシック" charset="0"/>
              </a:rPr>
              <a:t>10101100</a:t>
            </a:r>
          </a:p>
        </p:txBody>
      </p:sp>
      <p:sp>
        <p:nvSpPr>
          <p:cNvPr id="99" name="Rectangle 55"/>
          <p:cNvSpPr>
            <a:spLocks noChangeArrowheads="1"/>
          </p:cNvSpPr>
          <p:nvPr/>
        </p:nvSpPr>
        <p:spPr bwMode="auto">
          <a:xfrm>
            <a:off x="6948264" y="1628800"/>
            <a:ext cx="1361786" cy="26617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11000100</a:t>
            </a:r>
          </a:p>
        </p:txBody>
      </p:sp>
      <p:sp>
        <p:nvSpPr>
          <p:cNvPr id="100" name="Rectangle 56"/>
          <p:cNvSpPr>
            <a:spLocks noChangeArrowheads="1"/>
          </p:cNvSpPr>
          <p:nvPr/>
        </p:nvSpPr>
        <p:spPr bwMode="auto">
          <a:xfrm>
            <a:off x="7737610" y="3429000"/>
            <a:ext cx="1361786" cy="266174"/>
          </a:xfrm>
          <a:prstGeom prst="rect">
            <a:avLst/>
          </a:prstGeom>
          <a:noFill/>
          <a:ln w="28575">
            <a:solidFill>
              <a:srgbClr val="00B2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00B200"/>
                </a:solidFill>
                <a:latin typeface="Arial" charset="0"/>
                <a:ea typeface="ＭＳ Ｐゴシック" charset="0"/>
                <a:cs typeface="ＭＳ Ｐゴシック" charset="0"/>
              </a:rPr>
              <a:t>11001010</a:t>
            </a:r>
          </a:p>
        </p:txBody>
      </p:sp>
      <p:sp>
        <p:nvSpPr>
          <p:cNvPr id="101" name="Rectangle 58"/>
          <p:cNvSpPr>
            <a:spLocks noChangeArrowheads="1"/>
          </p:cNvSpPr>
          <p:nvPr/>
        </p:nvSpPr>
        <p:spPr bwMode="auto">
          <a:xfrm>
            <a:off x="7308304" y="2520300"/>
            <a:ext cx="1361786" cy="26617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11001100</a:t>
            </a:r>
          </a:p>
        </p:txBody>
      </p:sp>
      <p:sp>
        <p:nvSpPr>
          <p:cNvPr id="102" name="Line 59"/>
          <p:cNvSpPr>
            <a:spLocks noChangeShapeType="1"/>
          </p:cNvSpPr>
          <p:nvPr/>
        </p:nvSpPr>
        <p:spPr bwMode="auto">
          <a:xfrm>
            <a:off x="4644008" y="2603459"/>
            <a:ext cx="2592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3" name="Line 61"/>
          <p:cNvSpPr>
            <a:spLocks noChangeShapeType="1"/>
          </p:cNvSpPr>
          <p:nvPr/>
        </p:nvSpPr>
        <p:spPr bwMode="auto">
          <a:xfrm flipV="1">
            <a:off x="4644008" y="3501007"/>
            <a:ext cx="3024336" cy="13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4" name="Line 62"/>
          <p:cNvSpPr>
            <a:spLocks noChangeShapeType="1"/>
          </p:cNvSpPr>
          <p:nvPr/>
        </p:nvSpPr>
        <p:spPr bwMode="auto">
          <a:xfrm flipH="1">
            <a:off x="4644008" y="3645024"/>
            <a:ext cx="3024336" cy="1684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5" name="Line 64"/>
          <p:cNvSpPr>
            <a:spLocks noChangeShapeType="1"/>
          </p:cNvSpPr>
          <p:nvPr/>
        </p:nvSpPr>
        <p:spPr bwMode="auto">
          <a:xfrm flipH="1" flipV="1">
            <a:off x="4644008" y="2714022"/>
            <a:ext cx="2592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6" name="TextBox 105"/>
          <p:cNvSpPr txBox="1"/>
          <p:nvPr/>
        </p:nvSpPr>
        <p:spPr>
          <a:xfrm>
            <a:off x="4832628" y="1351919"/>
            <a:ext cx="2032780" cy="369332"/>
          </a:xfrm>
          <a:prstGeom prst="rect">
            <a:avLst/>
          </a:prstGeom>
          <a:noFill/>
        </p:spPr>
        <p:txBody>
          <a:bodyPr wrap="square" rtlCol="0">
            <a:spAutoFit/>
          </a:bodyPr>
          <a:lstStyle/>
          <a:p>
            <a:r>
              <a:rPr lang="en-US" altLang="ko-KR" smtClean="0"/>
              <a:t>KADEMLIA_REQ</a:t>
            </a:r>
            <a:endParaRPr lang="ko-KR" altLang="en-US"/>
          </a:p>
        </p:txBody>
      </p:sp>
      <p:sp>
        <p:nvSpPr>
          <p:cNvPr id="107" name="TextBox 106"/>
          <p:cNvSpPr txBox="1"/>
          <p:nvPr/>
        </p:nvSpPr>
        <p:spPr>
          <a:xfrm>
            <a:off x="4837730" y="1789069"/>
            <a:ext cx="1884123" cy="369332"/>
          </a:xfrm>
          <a:prstGeom prst="rect">
            <a:avLst/>
          </a:prstGeom>
          <a:noFill/>
        </p:spPr>
        <p:txBody>
          <a:bodyPr wrap="square" rtlCol="0">
            <a:spAutoFit/>
          </a:bodyPr>
          <a:lstStyle/>
          <a:p>
            <a:r>
              <a:rPr lang="en-US" altLang="ko-KR" smtClean="0"/>
              <a:t>KADEMLIA_RES</a:t>
            </a:r>
            <a:endParaRPr lang="ko-KR" altLang="en-US"/>
          </a:p>
        </p:txBody>
      </p:sp>
      <p:sp>
        <p:nvSpPr>
          <p:cNvPr id="108" name="Line 59"/>
          <p:cNvSpPr>
            <a:spLocks noChangeShapeType="1"/>
          </p:cNvSpPr>
          <p:nvPr/>
        </p:nvSpPr>
        <p:spPr bwMode="auto">
          <a:xfrm>
            <a:off x="4655159" y="1700808"/>
            <a:ext cx="223224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9" name="Line 64"/>
          <p:cNvSpPr>
            <a:spLocks noChangeShapeType="1"/>
          </p:cNvSpPr>
          <p:nvPr/>
        </p:nvSpPr>
        <p:spPr bwMode="auto">
          <a:xfrm flipH="1" flipV="1">
            <a:off x="4650057" y="1811371"/>
            <a:ext cx="2233531"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10" name="TextBox 109"/>
          <p:cNvSpPr txBox="1"/>
          <p:nvPr/>
        </p:nvSpPr>
        <p:spPr>
          <a:xfrm>
            <a:off x="4932040" y="2243419"/>
            <a:ext cx="2016843" cy="369332"/>
          </a:xfrm>
          <a:prstGeom prst="rect">
            <a:avLst/>
          </a:prstGeom>
          <a:noFill/>
        </p:spPr>
        <p:txBody>
          <a:bodyPr wrap="square" rtlCol="0">
            <a:spAutoFit/>
          </a:bodyPr>
          <a:lstStyle/>
          <a:p>
            <a:r>
              <a:rPr lang="en-US" altLang="ko-KR" smtClean="0"/>
              <a:t>KADEMLIA_REQ</a:t>
            </a:r>
            <a:endParaRPr lang="ko-KR" altLang="en-US"/>
          </a:p>
        </p:txBody>
      </p:sp>
      <p:sp>
        <p:nvSpPr>
          <p:cNvPr id="111" name="TextBox 110"/>
          <p:cNvSpPr txBox="1"/>
          <p:nvPr/>
        </p:nvSpPr>
        <p:spPr>
          <a:xfrm>
            <a:off x="4986848" y="2714022"/>
            <a:ext cx="1827979" cy="369332"/>
          </a:xfrm>
          <a:prstGeom prst="rect">
            <a:avLst/>
          </a:prstGeom>
          <a:noFill/>
        </p:spPr>
        <p:txBody>
          <a:bodyPr wrap="square" rtlCol="0">
            <a:spAutoFit/>
          </a:bodyPr>
          <a:lstStyle/>
          <a:p>
            <a:r>
              <a:rPr lang="en-US" altLang="ko-KR" smtClean="0"/>
              <a:t>KADEMLIA_RES</a:t>
            </a:r>
            <a:endParaRPr lang="ko-KR" altLang="en-US"/>
          </a:p>
        </p:txBody>
      </p:sp>
      <p:sp>
        <p:nvSpPr>
          <p:cNvPr id="112" name="TextBox 111"/>
          <p:cNvSpPr txBox="1"/>
          <p:nvPr/>
        </p:nvSpPr>
        <p:spPr>
          <a:xfrm>
            <a:off x="5364088" y="3140968"/>
            <a:ext cx="1648559" cy="369332"/>
          </a:xfrm>
          <a:prstGeom prst="rect">
            <a:avLst/>
          </a:prstGeom>
          <a:noFill/>
        </p:spPr>
        <p:txBody>
          <a:bodyPr wrap="square" rtlCol="0">
            <a:spAutoFit/>
          </a:bodyPr>
          <a:lstStyle/>
          <a:p>
            <a:r>
              <a:rPr lang="en-US" altLang="ko-KR" smtClean="0"/>
              <a:t>SEARCH_REQ</a:t>
            </a:r>
            <a:endParaRPr lang="ko-KR" altLang="en-US"/>
          </a:p>
        </p:txBody>
      </p:sp>
      <p:sp>
        <p:nvSpPr>
          <p:cNvPr id="113" name="TextBox 112"/>
          <p:cNvSpPr txBox="1"/>
          <p:nvPr/>
        </p:nvSpPr>
        <p:spPr>
          <a:xfrm>
            <a:off x="5241427" y="3645024"/>
            <a:ext cx="2304256" cy="369332"/>
          </a:xfrm>
          <a:prstGeom prst="rect">
            <a:avLst/>
          </a:prstGeom>
          <a:noFill/>
        </p:spPr>
        <p:txBody>
          <a:bodyPr wrap="square" rtlCol="0">
            <a:spAutoFit/>
          </a:bodyPr>
          <a:lstStyle/>
          <a:p>
            <a:r>
              <a:rPr lang="en-US" altLang="ko-KR" smtClean="0"/>
              <a:t>Return ‘matches’</a:t>
            </a:r>
            <a:endParaRPr lang="ko-KR" altLang="en-US"/>
          </a:p>
        </p:txBody>
      </p:sp>
      <p:sp>
        <p:nvSpPr>
          <p:cNvPr id="114" name="Rectangle 60"/>
          <p:cNvSpPr>
            <a:spLocks noChangeArrowheads="1"/>
          </p:cNvSpPr>
          <p:nvPr/>
        </p:nvSpPr>
        <p:spPr bwMode="auto">
          <a:xfrm>
            <a:off x="4355976" y="1014181"/>
            <a:ext cx="1069229" cy="317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0000FF"/>
                </a:solidFill>
                <a:latin typeface="Arial" charset="0"/>
                <a:ea typeface="ＭＳ Ｐゴシック" charset="0"/>
                <a:cs typeface="ＭＳ Ｐゴシック" charset="0"/>
              </a:rPr>
              <a:t>11001011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470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ppt_w/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ppt_x</p:attrName>
                                        </p:attrNameLst>
                                      </p:cBhvr>
                                      <p:tavLst>
                                        <p:tav tm="0">
                                          <p:val>
                                            <p:strVal val="#ppt_x-#ppt_w/2"/>
                                          </p:val>
                                        </p:tav>
                                        <p:tav tm="100000">
                                          <p:val>
                                            <p:strVal val="#ppt_x"/>
                                          </p:val>
                                        </p:tav>
                                      </p:tavLst>
                                    </p:anim>
                                    <p:anim calcmode="lin" valueType="num">
                                      <p:cBhvr>
                                        <p:cTn id="76" dur="500" fill="hold"/>
                                        <p:tgtEl>
                                          <p:spTgt spid="3"/>
                                        </p:tgtEl>
                                        <p:attrNameLst>
                                          <p:attrName>ppt_y</p:attrName>
                                        </p:attrNameLst>
                                      </p:cBhvr>
                                      <p:tavLst>
                                        <p:tav tm="0">
                                          <p:val>
                                            <p:strVal val="#ppt_y"/>
                                          </p:val>
                                        </p:tav>
                                        <p:tav tm="100000">
                                          <p:val>
                                            <p:strVal val="#ppt_y"/>
                                          </p:val>
                                        </p:tav>
                                      </p:tavLst>
                                    </p:anim>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7" presetClass="entr" presetSubtype="8"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fill="hold"/>
                                        <p:tgtEl>
                                          <p:spTgt spid="4"/>
                                        </p:tgtEl>
                                        <p:attrNameLst>
                                          <p:attrName>ppt_x</p:attrName>
                                        </p:attrNameLst>
                                      </p:cBhvr>
                                      <p:tavLst>
                                        <p:tav tm="0">
                                          <p:val>
                                            <p:strVal val="#ppt_x-#ppt_w/2"/>
                                          </p:val>
                                        </p:tav>
                                        <p:tav tm="100000">
                                          <p:val>
                                            <p:strVal val="#ppt_x"/>
                                          </p:val>
                                        </p:tav>
                                      </p:tavLst>
                                    </p:anim>
                                    <p:anim calcmode="lin" valueType="num">
                                      <p:cBhvr>
                                        <p:cTn id="84" dur="500" fill="hold"/>
                                        <p:tgtEl>
                                          <p:spTgt spid="4"/>
                                        </p:tgtEl>
                                        <p:attrNameLst>
                                          <p:attrName>ppt_y</p:attrName>
                                        </p:attrNameLst>
                                      </p:cBhvr>
                                      <p:tavLst>
                                        <p:tav tm="0">
                                          <p:val>
                                            <p:strVal val="#ppt_y"/>
                                          </p:val>
                                        </p:tav>
                                        <p:tav tm="100000">
                                          <p:val>
                                            <p:strVal val="#ppt_y"/>
                                          </p:val>
                                        </p:tav>
                                      </p:tavLst>
                                    </p:anim>
                                    <p:anim calcmode="lin" valueType="num">
                                      <p:cBhvr>
                                        <p:cTn id="85" dur="500" fill="hold"/>
                                        <p:tgtEl>
                                          <p:spTgt spid="4"/>
                                        </p:tgtEl>
                                        <p:attrNameLst>
                                          <p:attrName>ppt_w</p:attrName>
                                        </p:attrNameLst>
                                      </p:cBhvr>
                                      <p:tavLst>
                                        <p:tav tm="0">
                                          <p:val>
                                            <p:fltVal val="0"/>
                                          </p:val>
                                        </p:tav>
                                        <p:tav tm="100000">
                                          <p:val>
                                            <p:strVal val="#ppt_w"/>
                                          </p:val>
                                        </p:tav>
                                      </p:tavLst>
                                    </p:anim>
                                    <p:anim calcmode="lin" valueType="num">
                                      <p:cBhvr>
                                        <p:cTn id="86" dur="500" fill="hold"/>
                                        <p:tgtEl>
                                          <p:spTgt spid="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7043" grpId="0" animBg="1"/>
      <p:bldP spid="98" grpId="0" animBg="1"/>
      <p:bldP spid="99" grpId="0" animBg="1"/>
      <p:bldP spid="100" grpId="0" animBg="1"/>
      <p:bldP spid="101" grpId="0" animBg="1"/>
      <p:bldP spid="102" grpId="0" animBg="1"/>
      <p:bldP spid="103" grpId="0" animBg="1"/>
      <p:bldP spid="104" grpId="0" animBg="1"/>
      <p:bldP spid="105" grpId="0" animBg="1"/>
      <p:bldP spid="106" grpId="0"/>
      <p:bldP spid="107" grpId="0"/>
      <p:bldP spid="108" grpId="0" animBg="1"/>
      <p:bldP spid="109" grpId="0" animBg="1"/>
      <p:bldP spid="110" grpId="0"/>
      <p:bldP spid="111" grpId="0"/>
      <p:bldP spid="112" grpId="0"/>
      <p:bldP spid="113"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Kad Protocol</a:t>
            </a:r>
          </a:p>
        </p:txBody>
      </p:sp>
      <p:sp>
        <p:nvSpPr>
          <p:cNvPr id="20482" name="Rectangle 3"/>
          <p:cNvSpPr>
            <a:spLocks noGrp="1" noChangeArrowheads="1"/>
          </p:cNvSpPr>
          <p:nvPr>
            <p:ph type="body" sz="half" idx="1"/>
          </p:nvPr>
        </p:nvSpPr>
        <p:spPr>
          <a:xfrm>
            <a:off x="483797" y="4372100"/>
            <a:ext cx="3960440" cy="1981200"/>
          </a:xfrm>
        </p:spPr>
        <p:txBody>
          <a:bodyPr/>
          <a:lstStyle/>
          <a:p>
            <a:r>
              <a:rPr lang="en-US" altLang="ko-KR" smtClean="0">
                <a:latin typeface="Corbel" pitchFamily="34" charset="0"/>
                <a:ea typeface="ＭＳ Ｐゴシック" pitchFamily="34" charset="-128"/>
                <a:cs typeface="Corbel" pitchFamily="34" charset="0"/>
              </a:rPr>
              <a:t>Wide routing table </a:t>
            </a:r>
            <a:r>
              <a:rPr lang="en-US" altLang="ko-KR" smtClean="0">
                <a:latin typeface="Corbel" pitchFamily="34" charset="0"/>
                <a:ea typeface="ＭＳ Ｐゴシック" pitchFamily="34" charset="-128"/>
                <a:cs typeface="Corbel" pitchFamily="34" charset="0"/>
                <a:sym typeface="Wingdings" pitchFamily="2" charset="2"/>
              </a:rPr>
              <a:t> short routing path</a:t>
            </a:r>
            <a:endParaRPr lang="en-US" altLang="ko-KR" sz="2000" smtClean="0">
              <a:latin typeface="Corbel" pitchFamily="34" charset="0"/>
              <a:ea typeface="ＭＳ Ｐゴシック" pitchFamily="34" charset="-128"/>
              <a:cs typeface="Corbel" pitchFamily="34" charset="0"/>
            </a:endParaRPr>
          </a:p>
          <a:p>
            <a:r>
              <a:rPr lang="en-US" altLang="ko-KR" sz="2000" smtClean="0">
                <a:latin typeface="Corbel" pitchFamily="34" charset="0"/>
                <a:ea typeface="ＭＳ Ｐゴシック" pitchFamily="34" charset="-128"/>
                <a:cs typeface="Corbel" pitchFamily="34" charset="0"/>
              </a:rPr>
              <a:t>No restriction on nodeID</a:t>
            </a:r>
          </a:p>
          <a:p>
            <a:r>
              <a:rPr lang="en-US" altLang="ko-KR" sz="2000" smtClean="0">
                <a:latin typeface="Corbel" pitchFamily="34" charset="0"/>
                <a:ea typeface="ＭＳ Ｐゴシック" pitchFamily="34" charset="-128"/>
                <a:cs typeface="Corbel" pitchFamily="34" charset="0"/>
              </a:rPr>
              <a:t>Replica root: |r, k| &lt; </a:t>
            </a:r>
            <a:r>
              <a:rPr lang="en-US" altLang="ko-KR" sz="2000" smtClean="0">
                <a:latin typeface="Symbol" pitchFamily="18" charset="2"/>
                <a:ea typeface="ＭＳ Ｐゴシック" pitchFamily="34" charset="-128"/>
                <a:cs typeface="Corbel" pitchFamily="34" charset="0"/>
                <a:sym typeface="Symbol" pitchFamily="18" charset="2"/>
              </a:rPr>
              <a:t></a:t>
            </a:r>
          </a:p>
        </p:txBody>
      </p:sp>
      <p:sp>
        <p:nvSpPr>
          <p:cNvPr id="20483" name="Rectangle 4"/>
          <p:cNvSpPr>
            <a:spLocks noGrp="1" noChangeArrowheads="1"/>
          </p:cNvSpPr>
          <p:nvPr>
            <p:ph type="body" sz="half" idx="2"/>
          </p:nvPr>
        </p:nvSpPr>
        <p:spPr>
          <a:xfrm>
            <a:off x="4716016" y="4343400"/>
            <a:ext cx="4037168" cy="2514600"/>
          </a:xfrm>
        </p:spPr>
        <p:txBody>
          <a:bodyPr>
            <a:normAutofit/>
          </a:bodyPr>
          <a:lstStyle/>
          <a:p>
            <a:r>
              <a:rPr lang="en-US" altLang="ko-KR" smtClean="0">
                <a:latin typeface="Corbel" pitchFamily="34" charset="0"/>
                <a:ea typeface="ＭＳ Ｐゴシック" pitchFamily="34" charset="-128"/>
                <a:cs typeface="Corbel" pitchFamily="34" charset="0"/>
                <a:sym typeface="Wingdings" pitchFamily="2" charset="2"/>
              </a:rPr>
              <a:t>K bucket in i-th level covers 1/2</a:t>
            </a:r>
            <a:r>
              <a:rPr lang="en-US" altLang="ko-KR" baseline="30000" smtClean="0">
                <a:latin typeface="Corbel" pitchFamily="34" charset="0"/>
                <a:ea typeface="ＭＳ Ｐゴシック" pitchFamily="34" charset="-128"/>
                <a:cs typeface="Corbel" pitchFamily="34" charset="0"/>
                <a:sym typeface="Wingdings" pitchFamily="2" charset="2"/>
              </a:rPr>
              <a:t>i</a:t>
            </a:r>
            <a:r>
              <a:rPr lang="en-US" altLang="ko-KR" smtClean="0">
                <a:latin typeface="Corbel" pitchFamily="34" charset="0"/>
                <a:ea typeface="ＭＳ Ｐゴシック" pitchFamily="34" charset="-128"/>
                <a:cs typeface="Corbel" pitchFamily="34" charset="0"/>
                <a:sym typeface="Wingdings" pitchFamily="2" charset="2"/>
              </a:rPr>
              <a:t> ID space</a:t>
            </a:r>
          </a:p>
          <a:p>
            <a:r>
              <a:rPr lang="en-US" altLang="ko-KR" smtClean="0">
                <a:latin typeface="Corbel" pitchFamily="34" charset="0"/>
                <a:ea typeface="ＭＳ Ｐゴシック" pitchFamily="34" charset="-128"/>
                <a:cs typeface="Corbel" pitchFamily="34" charset="0"/>
              </a:rPr>
              <a:t>K buckets with index [0,4] can be split if new contact is added to full bucket</a:t>
            </a:r>
            <a:endParaRPr lang="en-US" altLang="ko-KR" sz="1800" smtClean="0">
              <a:latin typeface="Corbel" pitchFamily="34" charset="0"/>
              <a:ea typeface="ＭＳ Ｐゴシック" pitchFamily="34" charset="-128"/>
              <a:cs typeface="Corbel" pitchFamily="34" charset="0"/>
            </a:endParaRPr>
          </a:p>
          <a:p>
            <a:endParaRPr lang="en-US" altLang="ko-KR" smtClean="0">
              <a:latin typeface="Corbel" pitchFamily="34" charset="0"/>
              <a:ea typeface="ＭＳ Ｐゴシック" pitchFamily="34" charset="-128"/>
              <a:cs typeface="Corbel" pitchFamily="34" charset="0"/>
              <a:sym typeface="Wingdings" pitchFamily="2" charset="2"/>
            </a:endParaRPr>
          </a:p>
          <a:p>
            <a:pPr>
              <a:buNone/>
            </a:pPr>
            <a:endParaRPr lang="en-US" altLang="ko-KR" smtClean="0">
              <a:latin typeface="Corbel" pitchFamily="34" charset="0"/>
              <a:ea typeface="ＭＳ Ｐゴシック" pitchFamily="34" charset="-128"/>
              <a:cs typeface="Corbel" pitchFamily="34" charset="0"/>
              <a:sym typeface="Wingdings" pitchFamily="2" charset="2"/>
            </a:endParaRPr>
          </a:p>
        </p:txBody>
      </p:sp>
      <p:sp>
        <p:nvSpPr>
          <p:cNvPr id="2049029" name="Oval 5"/>
          <p:cNvSpPr>
            <a:spLocks noChangeArrowheads="1"/>
          </p:cNvSpPr>
          <p:nvPr/>
        </p:nvSpPr>
        <p:spPr bwMode="auto">
          <a:xfrm>
            <a:off x="762000" y="16764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9030" name="Oval 6"/>
          <p:cNvSpPr>
            <a:spLocks noChangeArrowheads="1"/>
          </p:cNvSpPr>
          <p:nvPr/>
        </p:nvSpPr>
        <p:spPr bwMode="auto">
          <a:xfrm>
            <a:off x="1524000" y="16764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9031" name="Line 7"/>
          <p:cNvSpPr>
            <a:spLocks noChangeShapeType="1"/>
          </p:cNvSpPr>
          <p:nvPr/>
        </p:nvSpPr>
        <p:spPr bwMode="auto">
          <a:xfrm flipH="1" flipV="1">
            <a:off x="1295400" y="12954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32" name="Line 8"/>
          <p:cNvSpPr>
            <a:spLocks noChangeShapeType="1"/>
          </p:cNvSpPr>
          <p:nvPr/>
        </p:nvSpPr>
        <p:spPr bwMode="auto">
          <a:xfrm flipH="1">
            <a:off x="914400" y="12954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33" name="Oval 9"/>
          <p:cNvSpPr>
            <a:spLocks noChangeArrowheads="1"/>
          </p:cNvSpPr>
          <p:nvPr/>
        </p:nvSpPr>
        <p:spPr bwMode="auto">
          <a:xfrm>
            <a:off x="1676400" y="1447800"/>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9034" name="Oval 10"/>
          <p:cNvSpPr>
            <a:spLocks noChangeArrowheads="1"/>
          </p:cNvSpPr>
          <p:nvPr/>
        </p:nvSpPr>
        <p:spPr bwMode="auto">
          <a:xfrm>
            <a:off x="1143000" y="2362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9035" name="Oval 11"/>
          <p:cNvSpPr>
            <a:spLocks noChangeArrowheads="1"/>
          </p:cNvSpPr>
          <p:nvPr/>
        </p:nvSpPr>
        <p:spPr bwMode="auto">
          <a:xfrm>
            <a:off x="1905000" y="2362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9036" name="Line 12"/>
          <p:cNvSpPr>
            <a:spLocks noChangeShapeType="1"/>
          </p:cNvSpPr>
          <p:nvPr/>
        </p:nvSpPr>
        <p:spPr bwMode="auto">
          <a:xfrm flipH="1" flipV="1">
            <a:off x="1676400" y="19812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37" name="Line 13"/>
          <p:cNvSpPr>
            <a:spLocks noChangeShapeType="1"/>
          </p:cNvSpPr>
          <p:nvPr/>
        </p:nvSpPr>
        <p:spPr bwMode="auto">
          <a:xfrm flipH="1">
            <a:off x="1295400" y="19812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38" name="Oval 14"/>
          <p:cNvSpPr>
            <a:spLocks noChangeArrowheads="1"/>
          </p:cNvSpPr>
          <p:nvPr/>
        </p:nvSpPr>
        <p:spPr bwMode="auto">
          <a:xfrm>
            <a:off x="2057400" y="2133600"/>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9039" name="Oval 15"/>
          <p:cNvSpPr>
            <a:spLocks noChangeArrowheads="1"/>
          </p:cNvSpPr>
          <p:nvPr/>
        </p:nvSpPr>
        <p:spPr bwMode="auto">
          <a:xfrm>
            <a:off x="1524000" y="3048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9040" name="Oval 16"/>
          <p:cNvSpPr>
            <a:spLocks noChangeArrowheads="1"/>
          </p:cNvSpPr>
          <p:nvPr/>
        </p:nvSpPr>
        <p:spPr bwMode="auto">
          <a:xfrm>
            <a:off x="2286000" y="3048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9041" name="Line 17"/>
          <p:cNvSpPr>
            <a:spLocks noChangeShapeType="1"/>
          </p:cNvSpPr>
          <p:nvPr/>
        </p:nvSpPr>
        <p:spPr bwMode="auto">
          <a:xfrm flipH="1" flipV="1">
            <a:off x="2057400" y="2667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42" name="Line 18"/>
          <p:cNvSpPr>
            <a:spLocks noChangeShapeType="1"/>
          </p:cNvSpPr>
          <p:nvPr/>
        </p:nvSpPr>
        <p:spPr bwMode="auto">
          <a:xfrm flipH="1">
            <a:off x="1676400" y="2667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43" name="Oval 19"/>
          <p:cNvSpPr>
            <a:spLocks noChangeArrowheads="1"/>
          </p:cNvSpPr>
          <p:nvPr/>
        </p:nvSpPr>
        <p:spPr bwMode="auto">
          <a:xfrm>
            <a:off x="2438400" y="2819400"/>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9044" name="Oval 20"/>
          <p:cNvSpPr>
            <a:spLocks noChangeArrowheads="1"/>
          </p:cNvSpPr>
          <p:nvPr/>
        </p:nvSpPr>
        <p:spPr bwMode="auto">
          <a:xfrm>
            <a:off x="1905000" y="37338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9045" name="Oval 21"/>
          <p:cNvSpPr>
            <a:spLocks noChangeArrowheads="1"/>
          </p:cNvSpPr>
          <p:nvPr/>
        </p:nvSpPr>
        <p:spPr bwMode="auto">
          <a:xfrm>
            <a:off x="2667000" y="37338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9046" name="Line 22"/>
          <p:cNvSpPr>
            <a:spLocks noChangeShapeType="1"/>
          </p:cNvSpPr>
          <p:nvPr/>
        </p:nvSpPr>
        <p:spPr bwMode="auto">
          <a:xfrm flipH="1" flipV="1">
            <a:off x="2438400" y="33528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47" name="Line 23"/>
          <p:cNvSpPr>
            <a:spLocks noChangeShapeType="1"/>
          </p:cNvSpPr>
          <p:nvPr/>
        </p:nvSpPr>
        <p:spPr bwMode="auto">
          <a:xfrm flipH="1">
            <a:off x="2057400" y="33528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048" name="Oval 24"/>
          <p:cNvSpPr>
            <a:spLocks noChangeArrowheads="1"/>
          </p:cNvSpPr>
          <p:nvPr/>
        </p:nvSpPr>
        <p:spPr bwMode="auto">
          <a:xfrm>
            <a:off x="2819400" y="3505200"/>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9049" name="Rectangle 25"/>
          <p:cNvSpPr>
            <a:spLocks noChangeArrowheads="1"/>
          </p:cNvSpPr>
          <p:nvPr/>
        </p:nvSpPr>
        <p:spPr bwMode="auto">
          <a:xfrm>
            <a:off x="533400" y="990600"/>
            <a:ext cx="152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FF0000"/>
                </a:solidFill>
                <a:latin typeface="Arial" charset="0"/>
                <a:ea typeface="ＭＳ Ｐゴシック" charset="0"/>
                <a:cs typeface="ＭＳ Ｐゴシック" charset="0"/>
              </a:rPr>
              <a:t>10101100</a:t>
            </a:r>
          </a:p>
        </p:txBody>
      </p:sp>
      <p:grpSp>
        <p:nvGrpSpPr>
          <p:cNvPr id="2" name="Group 218"/>
          <p:cNvGrpSpPr>
            <a:grpSpLocks/>
          </p:cNvGrpSpPr>
          <p:nvPr/>
        </p:nvGrpSpPr>
        <p:grpSpPr bwMode="auto">
          <a:xfrm>
            <a:off x="3657600" y="1371600"/>
            <a:ext cx="4724400" cy="1828800"/>
            <a:chOff x="-288" y="1968"/>
            <a:chExt cx="5904" cy="1152"/>
          </a:xfrm>
        </p:grpSpPr>
        <p:sp>
          <p:nvSpPr>
            <p:cNvPr id="2049243" name="Line 219"/>
            <p:cNvSpPr>
              <a:spLocks noChangeShapeType="1"/>
            </p:cNvSpPr>
            <p:nvPr/>
          </p:nvSpPr>
          <p:spPr bwMode="auto">
            <a:xfrm flipV="1">
              <a:off x="3840" y="2736"/>
              <a:ext cx="9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4" name="Line 220"/>
            <p:cNvSpPr>
              <a:spLocks noChangeShapeType="1"/>
            </p:cNvSpPr>
            <p:nvPr/>
          </p:nvSpPr>
          <p:spPr bwMode="auto">
            <a:xfrm flipH="1" flipV="1">
              <a:off x="3936" y="2736"/>
              <a:ext cx="9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5" name="Line 221"/>
            <p:cNvSpPr>
              <a:spLocks noChangeShapeType="1"/>
            </p:cNvSpPr>
            <p:nvPr/>
          </p:nvSpPr>
          <p:spPr bwMode="auto">
            <a:xfrm flipV="1">
              <a:off x="4223" y="2736"/>
              <a:ext cx="9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6" name="Line 222"/>
            <p:cNvSpPr>
              <a:spLocks noChangeShapeType="1"/>
            </p:cNvSpPr>
            <p:nvPr/>
          </p:nvSpPr>
          <p:spPr bwMode="auto">
            <a:xfrm flipH="1" flipV="1">
              <a:off x="4321" y="2736"/>
              <a:ext cx="9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7" name="Line 223"/>
            <p:cNvSpPr>
              <a:spLocks noChangeShapeType="1"/>
            </p:cNvSpPr>
            <p:nvPr/>
          </p:nvSpPr>
          <p:spPr bwMode="auto">
            <a:xfrm flipV="1">
              <a:off x="4608" y="2736"/>
              <a:ext cx="9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8" name="Line 224"/>
            <p:cNvSpPr>
              <a:spLocks noChangeShapeType="1"/>
            </p:cNvSpPr>
            <p:nvPr/>
          </p:nvSpPr>
          <p:spPr bwMode="auto">
            <a:xfrm flipH="1" flipV="1">
              <a:off x="4703" y="2736"/>
              <a:ext cx="9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49" name="Line 225"/>
            <p:cNvSpPr>
              <a:spLocks noChangeShapeType="1"/>
            </p:cNvSpPr>
            <p:nvPr/>
          </p:nvSpPr>
          <p:spPr bwMode="auto">
            <a:xfrm flipV="1">
              <a:off x="4991" y="2736"/>
              <a:ext cx="9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0" name="Line 226"/>
            <p:cNvSpPr>
              <a:spLocks noChangeShapeType="1"/>
            </p:cNvSpPr>
            <p:nvPr/>
          </p:nvSpPr>
          <p:spPr bwMode="auto">
            <a:xfrm flipH="1" flipV="1">
              <a:off x="5088" y="2736"/>
              <a:ext cx="9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1" name="Line 227"/>
            <p:cNvSpPr>
              <a:spLocks noChangeShapeType="1"/>
            </p:cNvSpPr>
            <p:nvPr/>
          </p:nvSpPr>
          <p:spPr bwMode="auto">
            <a:xfrm flipV="1">
              <a:off x="5376" y="2736"/>
              <a:ext cx="9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2" name="Line 228"/>
            <p:cNvSpPr>
              <a:spLocks noChangeShapeType="1"/>
            </p:cNvSpPr>
            <p:nvPr/>
          </p:nvSpPr>
          <p:spPr bwMode="auto">
            <a:xfrm flipH="1" flipV="1">
              <a:off x="5471" y="2736"/>
              <a:ext cx="9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3" name="Line 229"/>
            <p:cNvSpPr>
              <a:spLocks noChangeShapeType="1"/>
            </p:cNvSpPr>
            <p:nvPr/>
          </p:nvSpPr>
          <p:spPr bwMode="auto">
            <a:xfrm flipV="1">
              <a:off x="2783"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4" name="Line 230"/>
            <p:cNvSpPr>
              <a:spLocks noChangeShapeType="1"/>
            </p:cNvSpPr>
            <p:nvPr/>
          </p:nvSpPr>
          <p:spPr bwMode="auto">
            <a:xfrm flipH="1" flipV="1">
              <a:off x="2975"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5" name="Line 231"/>
            <p:cNvSpPr>
              <a:spLocks noChangeShapeType="1"/>
            </p:cNvSpPr>
            <p:nvPr/>
          </p:nvSpPr>
          <p:spPr bwMode="auto">
            <a:xfrm flipV="1">
              <a:off x="3553" y="2544"/>
              <a:ext cx="19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6" name="Line 232"/>
            <p:cNvSpPr>
              <a:spLocks noChangeShapeType="1"/>
            </p:cNvSpPr>
            <p:nvPr/>
          </p:nvSpPr>
          <p:spPr bwMode="auto">
            <a:xfrm flipH="1" flipV="1">
              <a:off x="3743"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7" name="Line 233"/>
            <p:cNvSpPr>
              <a:spLocks noChangeShapeType="1"/>
            </p:cNvSpPr>
            <p:nvPr/>
          </p:nvSpPr>
          <p:spPr bwMode="auto">
            <a:xfrm flipV="1">
              <a:off x="4321"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8" name="Line 234"/>
            <p:cNvSpPr>
              <a:spLocks noChangeShapeType="1"/>
            </p:cNvSpPr>
            <p:nvPr/>
          </p:nvSpPr>
          <p:spPr bwMode="auto">
            <a:xfrm flipH="1" flipV="1">
              <a:off x="4513" y="2544"/>
              <a:ext cx="19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59" name="Line 235"/>
            <p:cNvSpPr>
              <a:spLocks noChangeShapeType="1"/>
            </p:cNvSpPr>
            <p:nvPr/>
          </p:nvSpPr>
          <p:spPr bwMode="auto">
            <a:xfrm flipV="1">
              <a:off x="5088"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0" name="Line 236"/>
            <p:cNvSpPr>
              <a:spLocks noChangeShapeType="1"/>
            </p:cNvSpPr>
            <p:nvPr/>
          </p:nvSpPr>
          <p:spPr bwMode="auto">
            <a:xfrm flipH="1" flipV="1">
              <a:off x="5281" y="2544"/>
              <a:ext cx="19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1" name="Line 237"/>
            <p:cNvSpPr>
              <a:spLocks noChangeShapeType="1"/>
            </p:cNvSpPr>
            <p:nvPr/>
          </p:nvSpPr>
          <p:spPr bwMode="auto">
            <a:xfrm flipV="1">
              <a:off x="2975" y="2352"/>
              <a:ext cx="38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2" name="Line 238"/>
            <p:cNvSpPr>
              <a:spLocks noChangeShapeType="1"/>
            </p:cNvSpPr>
            <p:nvPr/>
          </p:nvSpPr>
          <p:spPr bwMode="auto">
            <a:xfrm flipH="1" flipV="1">
              <a:off x="3360" y="2352"/>
              <a:ext cx="383"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3" name="Line 239"/>
            <p:cNvSpPr>
              <a:spLocks noChangeShapeType="1"/>
            </p:cNvSpPr>
            <p:nvPr/>
          </p:nvSpPr>
          <p:spPr bwMode="auto">
            <a:xfrm flipV="1">
              <a:off x="4513" y="2352"/>
              <a:ext cx="383"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4" name="Line 240"/>
            <p:cNvSpPr>
              <a:spLocks noChangeShapeType="1"/>
            </p:cNvSpPr>
            <p:nvPr/>
          </p:nvSpPr>
          <p:spPr bwMode="auto">
            <a:xfrm flipH="1" flipV="1">
              <a:off x="4896" y="2352"/>
              <a:ext cx="38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5" name="Line 241"/>
            <p:cNvSpPr>
              <a:spLocks noChangeShapeType="1"/>
            </p:cNvSpPr>
            <p:nvPr/>
          </p:nvSpPr>
          <p:spPr bwMode="auto">
            <a:xfrm flipV="1">
              <a:off x="3360" y="2160"/>
              <a:ext cx="76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6" name="Line 242"/>
            <p:cNvSpPr>
              <a:spLocks noChangeShapeType="1"/>
            </p:cNvSpPr>
            <p:nvPr/>
          </p:nvSpPr>
          <p:spPr bwMode="auto">
            <a:xfrm flipH="1" flipV="1">
              <a:off x="4128" y="2160"/>
              <a:ext cx="76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7" name="Line 243"/>
            <p:cNvSpPr>
              <a:spLocks noChangeShapeType="1"/>
            </p:cNvSpPr>
            <p:nvPr/>
          </p:nvSpPr>
          <p:spPr bwMode="auto">
            <a:xfrm flipV="1">
              <a:off x="4751" y="2928"/>
              <a:ext cx="5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8" name="Line 244"/>
            <p:cNvSpPr>
              <a:spLocks noChangeShapeType="1"/>
            </p:cNvSpPr>
            <p:nvPr/>
          </p:nvSpPr>
          <p:spPr bwMode="auto">
            <a:xfrm flipH="1" flipV="1">
              <a:off x="4801"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69" name="Line 245"/>
            <p:cNvSpPr>
              <a:spLocks noChangeShapeType="1"/>
            </p:cNvSpPr>
            <p:nvPr/>
          </p:nvSpPr>
          <p:spPr bwMode="auto">
            <a:xfrm flipV="1">
              <a:off x="4943"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0" name="Line 246"/>
            <p:cNvSpPr>
              <a:spLocks noChangeShapeType="1"/>
            </p:cNvSpPr>
            <p:nvPr/>
          </p:nvSpPr>
          <p:spPr bwMode="auto">
            <a:xfrm flipH="1" flipV="1">
              <a:off x="4991" y="2928"/>
              <a:ext cx="5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1" name="Line 247"/>
            <p:cNvSpPr>
              <a:spLocks noChangeShapeType="1"/>
            </p:cNvSpPr>
            <p:nvPr/>
          </p:nvSpPr>
          <p:spPr bwMode="auto">
            <a:xfrm flipV="1">
              <a:off x="5136"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2" name="Line 248"/>
            <p:cNvSpPr>
              <a:spLocks noChangeShapeType="1"/>
            </p:cNvSpPr>
            <p:nvPr/>
          </p:nvSpPr>
          <p:spPr bwMode="auto">
            <a:xfrm flipH="1" flipV="1">
              <a:off x="5184"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3" name="Line 249"/>
            <p:cNvSpPr>
              <a:spLocks noChangeShapeType="1"/>
            </p:cNvSpPr>
            <p:nvPr/>
          </p:nvSpPr>
          <p:spPr bwMode="auto">
            <a:xfrm flipV="1">
              <a:off x="5328"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4" name="Line 250"/>
            <p:cNvSpPr>
              <a:spLocks noChangeShapeType="1"/>
            </p:cNvSpPr>
            <p:nvPr/>
          </p:nvSpPr>
          <p:spPr bwMode="auto">
            <a:xfrm flipH="1" flipV="1">
              <a:off x="5376"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5" name="Line 251"/>
            <p:cNvSpPr>
              <a:spLocks noChangeShapeType="1"/>
            </p:cNvSpPr>
            <p:nvPr/>
          </p:nvSpPr>
          <p:spPr bwMode="auto">
            <a:xfrm flipV="1">
              <a:off x="5521"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6" name="Line 252"/>
            <p:cNvSpPr>
              <a:spLocks noChangeShapeType="1"/>
            </p:cNvSpPr>
            <p:nvPr/>
          </p:nvSpPr>
          <p:spPr bwMode="auto">
            <a:xfrm flipH="1" flipV="1">
              <a:off x="5568" y="2928"/>
              <a:ext cx="4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7" name="Line 253"/>
            <p:cNvSpPr>
              <a:spLocks noChangeShapeType="1"/>
            </p:cNvSpPr>
            <p:nvPr/>
          </p:nvSpPr>
          <p:spPr bwMode="auto">
            <a:xfrm flipV="1">
              <a:off x="-288"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8" name="Line 254"/>
            <p:cNvSpPr>
              <a:spLocks noChangeShapeType="1"/>
            </p:cNvSpPr>
            <p:nvPr/>
          </p:nvSpPr>
          <p:spPr bwMode="auto">
            <a:xfrm flipH="1" flipV="1">
              <a:off x="-96"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79" name="Line 255"/>
            <p:cNvSpPr>
              <a:spLocks noChangeShapeType="1"/>
            </p:cNvSpPr>
            <p:nvPr/>
          </p:nvSpPr>
          <p:spPr bwMode="auto">
            <a:xfrm flipV="1">
              <a:off x="480"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0" name="Line 256"/>
            <p:cNvSpPr>
              <a:spLocks noChangeShapeType="1"/>
            </p:cNvSpPr>
            <p:nvPr/>
          </p:nvSpPr>
          <p:spPr bwMode="auto">
            <a:xfrm flipH="1" flipV="1">
              <a:off x="672"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1" name="Line 257"/>
            <p:cNvSpPr>
              <a:spLocks noChangeShapeType="1"/>
            </p:cNvSpPr>
            <p:nvPr/>
          </p:nvSpPr>
          <p:spPr bwMode="auto">
            <a:xfrm flipV="1">
              <a:off x="1248"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2" name="Line 258"/>
            <p:cNvSpPr>
              <a:spLocks noChangeShapeType="1"/>
            </p:cNvSpPr>
            <p:nvPr/>
          </p:nvSpPr>
          <p:spPr bwMode="auto">
            <a:xfrm flipH="1" flipV="1">
              <a:off x="1440"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3" name="Line 259"/>
            <p:cNvSpPr>
              <a:spLocks noChangeShapeType="1"/>
            </p:cNvSpPr>
            <p:nvPr/>
          </p:nvSpPr>
          <p:spPr bwMode="auto">
            <a:xfrm flipV="1">
              <a:off x="2015"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4" name="Line 260"/>
            <p:cNvSpPr>
              <a:spLocks noChangeShapeType="1"/>
            </p:cNvSpPr>
            <p:nvPr/>
          </p:nvSpPr>
          <p:spPr bwMode="auto">
            <a:xfrm flipH="1" flipV="1">
              <a:off x="2208" y="2544"/>
              <a:ext cx="192"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5" name="Line 261"/>
            <p:cNvSpPr>
              <a:spLocks noChangeShapeType="1"/>
            </p:cNvSpPr>
            <p:nvPr/>
          </p:nvSpPr>
          <p:spPr bwMode="auto">
            <a:xfrm flipV="1">
              <a:off x="-96" y="2352"/>
              <a:ext cx="383"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6" name="Line 262"/>
            <p:cNvSpPr>
              <a:spLocks noChangeShapeType="1"/>
            </p:cNvSpPr>
            <p:nvPr/>
          </p:nvSpPr>
          <p:spPr bwMode="auto">
            <a:xfrm flipH="1" flipV="1">
              <a:off x="287" y="2352"/>
              <a:ext cx="38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7" name="Line 263"/>
            <p:cNvSpPr>
              <a:spLocks noChangeShapeType="1"/>
            </p:cNvSpPr>
            <p:nvPr/>
          </p:nvSpPr>
          <p:spPr bwMode="auto">
            <a:xfrm flipV="1">
              <a:off x="1440" y="2352"/>
              <a:ext cx="385"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8" name="Line 264"/>
            <p:cNvSpPr>
              <a:spLocks noChangeShapeType="1"/>
            </p:cNvSpPr>
            <p:nvPr/>
          </p:nvSpPr>
          <p:spPr bwMode="auto">
            <a:xfrm flipH="1" flipV="1">
              <a:off x="1825" y="2352"/>
              <a:ext cx="383"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89" name="Line 265"/>
            <p:cNvSpPr>
              <a:spLocks noChangeShapeType="1"/>
            </p:cNvSpPr>
            <p:nvPr/>
          </p:nvSpPr>
          <p:spPr bwMode="auto">
            <a:xfrm flipV="1">
              <a:off x="287" y="2160"/>
              <a:ext cx="768"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90" name="Line 266"/>
            <p:cNvSpPr>
              <a:spLocks noChangeShapeType="1"/>
            </p:cNvSpPr>
            <p:nvPr/>
          </p:nvSpPr>
          <p:spPr bwMode="auto">
            <a:xfrm flipH="1" flipV="1">
              <a:off x="1055" y="2160"/>
              <a:ext cx="77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91" name="Line 267"/>
            <p:cNvSpPr>
              <a:spLocks noChangeShapeType="1"/>
            </p:cNvSpPr>
            <p:nvPr/>
          </p:nvSpPr>
          <p:spPr bwMode="auto">
            <a:xfrm flipV="1">
              <a:off x="1055" y="1968"/>
              <a:ext cx="1537"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9292" name="Line 268"/>
            <p:cNvSpPr>
              <a:spLocks noChangeShapeType="1"/>
            </p:cNvSpPr>
            <p:nvPr/>
          </p:nvSpPr>
          <p:spPr bwMode="auto">
            <a:xfrm flipH="1" flipV="1">
              <a:off x="2593" y="1968"/>
              <a:ext cx="1536"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49293" name="Oval 269"/>
          <p:cNvSpPr>
            <a:spLocks noChangeArrowheads="1"/>
          </p:cNvSpPr>
          <p:nvPr/>
        </p:nvSpPr>
        <p:spPr bwMode="auto">
          <a:xfrm>
            <a:off x="3565525"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15</a:t>
            </a:r>
          </a:p>
        </p:txBody>
      </p:sp>
      <p:sp>
        <p:nvSpPr>
          <p:cNvPr id="2049294" name="Oval 270"/>
          <p:cNvSpPr>
            <a:spLocks noChangeArrowheads="1"/>
          </p:cNvSpPr>
          <p:nvPr/>
        </p:nvSpPr>
        <p:spPr bwMode="auto">
          <a:xfrm>
            <a:off x="3830638"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14</a:t>
            </a:r>
          </a:p>
        </p:txBody>
      </p:sp>
      <p:sp>
        <p:nvSpPr>
          <p:cNvPr id="2049295" name="Oval 271"/>
          <p:cNvSpPr>
            <a:spLocks noChangeArrowheads="1"/>
          </p:cNvSpPr>
          <p:nvPr/>
        </p:nvSpPr>
        <p:spPr bwMode="auto">
          <a:xfrm>
            <a:off x="4175125"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13</a:t>
            </a:r>
          </a:p>
        </p:txBody>
      </p:sp>
      <p:sp>
        <p:nvSpPr>
          <p:cNvPr id="2049296" name="Oval 272"/>
          <p:cNvSpPr>
            <a:spLocks noChangeArrowheads="1"/>
          </p:cNvSpPr>
          <p:nvPr/>
        </p:nvSpPr>
        <p:spPr bwMode="auto">
          <a:xfrm>
            <a:off x="4443413"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12</a:t>
            </a:r>
          </a:p>
        </p:txBody>
      </p:sp>
      <p:sp>
        <p:nvSpPr>
          <p:cNvPr id="2049297" name="Oval 273"/>
          <p:cNvSpPr>
            <a:spLocks noChangeArrowheads="1"/>
          </p:cNvSpPr>
          <p:nvPr/>
        </p:nvSpPr>
        <p:spPr bwMode="auto">
          <a:xfrm>
            <a:off x="4776788"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11</a:t>
            </a:r>
          </a:p>
        </p:txBody>
      </p:sp>
      <p:sp>
        <p:nvSpPr>
          <p:cNvPr id="2049298" name="Oval 274"/>
          <p:cNvSpPr>
            <a:spLocks noChangeArrowheads="1"/>
          </p:cNvSpPr>
          <p:nvPr/>
        </p:nvSpPr>
        <p:spPr bwMode="auto">
          <a:xfrm>
            <a:off x="5060950"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a:solidFill>
                  <a:srgbClr val="0000FF"/>
                </a:solidFill>
                <a:latin typeface="Arial" charset="0"/>
                <a:ea typeface="ＭＳ Ｐゴシック" charset="0"/>
                <a:cs typeface="ＭＳ Ｐゴシック" charset="0"/>
              </a:rPr>
              <a:t>10</a:t>
            </a:r>
          </a:p>
        </p:txBody>
      </p:sp>
      <p:sp>
        <p:nvSpPr>
          <p:cNvPr id="2049299" name="Oval 275"/>
          <p:cNvSpPr>
            <a:spLocks noChangeArrowheads="1"/>
          </p:cNvSpPr>
          <p:nvPr/>
        </p:nvSpPr>
        <p:spPr bwMode="auto">
          <a:xfrm>
            <a:off x="5402263"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9</a:t>
            </a:r>
          </a:p>
        </p:txBody>
      </p:sp>
      <p:sp>
        <p:nvSpPr>
          <p:cNvPr id="2049300" name="Oval 276"/>
          <p:cNvSpPr>
            <a:spLocks noChangeArrowheads="1"/>
          </p:cNvSpPr>
          <p:nvPr/>
        </p:nvSpPr>
        <p:spPr bwMode="auto">
          <a:xfrm>
            <a:off x="5670550"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8</a:t>
            </a:r>
          </a:p>
        </p:txBody>
      </p:sp>
      <p:sp>
        <p:nvSpPr>
          <p:cNvPr id="2049301" name="Oval 277"/>
          <p:cNvSpPr>
            <a:spLocks noChangeArrowheads="1"/>
          </p:cNvSpPr>
          <p:nvPr/>
        </p:nvSpPr>
        <p:spPr bwMode="auto">
          <a:xfrm>
            <a:off x="6027738"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7</a:t>
            </a:r>
          </a:p>
        </p:txBody>
      </p:sp>
      <p:sp>
        <p:nvSpPr>
          <p:cNvPr id="2049302" name="Oval 278"/>
          <p:cNvSpPr>
            <a:spLocks noChangeArrowheads="1"/>
          </p:cNvSpPr>
          <p:nvPr/>
        </p:nvSpPr>
        <p:spPr bwMode="auto">
          <a:xfrm>
            <a:off x="6305550"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6</a:t>
            </a:r>
          </a:p>
        </p:txBody>
      </p:sp>
      <p:sp>
        <p:nvSpPr>
          <p:cNvPr id="2049303" name="Oval 279"/>
          <p:cNvSpPr>
            <a:spLocks noChangeArrowheads="1"/>
          </p:cNvSpPr>
          <p:nvPr/>
        </p:nvSpPr>
        <p:spPr bwMode="auto">
          <a:xfrm>
            <a:off x="6613525" y="25908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5</a:t>
            </a:r>
          </a:p>
        </p:txBody>
      </p:sp>
      <p:sp>
        <p:nvSpPr>
          <p:cNvPr id="2049304" name="Oval 280"/>
          <p:cNvSpPr>
            <a:spLocks noChangeArrowheads="1"/>
          </p:cNvSpPr>
          <p:nvPr/>
        </p:nvSpPr>
        <p:spPr bwMode="auto">
          <a:xfrm>
            <a:off x="5105400" y="1371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05" name="Oval 281"/>
          <p:cNvSpPr>
            <a:spLocks noChangeArrowheads="1"/>
          </p:cNvSpPr>
          <p:nvPr/>
        </p:nvSpPr>
        <p:spPr bwMode="auto">
          <a:xfrm>
            <a:off x="4191000" y="16764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06" name="Oval 282"/>
          <p:cNvSpPr>
            <a:spLocks noChangeArrowheads="1"/>
          </p:cNvSpPr>
          <p:nvPr/>
        </p:nvSpPr>
        <p:spPr bwMode="auto">
          <a:xfrm>
            <a:off x="37338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07" name="Oval 283"/>
          <p:cNvSpPr>
            <a:spLocks noChangeArrowheads="1"/>
          </p:cNvSpPr>
          <p:nvPr/>
        </p:nvSpPr>
        <p:spPr bwMode="auto">
          <a:xfrm>
            <a:off x="3513138"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08" name="Oval 284"/>
          <p:cNvSpPr>
            <a:spLocks noChangeArrowheads="1"/>
          </p:cNvSpPr>
          <p:nvPr/>
        </p:nvSpPr>
        <p:spPr bwMode="auto">
          <a:xfrm>
            <a:off x="3886200"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09" name="Oval 285"/>
          <p:cNvSpPr>
            <a:spLocks noChangeArrowheads="1"/>
          </p:cNvSpPr>
          <p:nvPr/>
        </p:nvSpPr>
        <p:spPr bwMode="auto">
          <a:xfrm>
            <a:off x="4114800"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10" name="Oval 286"/>
          <p:cNvSpPr>
            <a:spLocks noChangeArrowheads="1"/>
          </p:cNvSpPr>
          <p:nvPr/>
        </p:nvSpPr>
        <p:spPr bwMode="auto">
          <a:xfrm>
            <a:off x="4487863"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11" name="Oval 287"/>
          <p:cNvSpPr>
            <a:spLocks noChangeArrowheads="1"/>
          </p:cNvSpPr>
          <p:nvPr/>
        </p:nvSpPr>
        <p:spPr bwMode="auto">
          <a:xfrm>
            <a:off x="4732338"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12" name="Oval 288"/>
          <p:cNvSpPr>
            <a:spLocks noChangeArrowheads="1"/>
          </p:cNvSpPr>
          <p:nvPr/>
        </p:nvSpPr>
        <p:spPr bwMode="auto">
          <a:xfrm>
            <a:off x="5105400"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13" name="Oval 289"/>
          <p:cNvSpPr>
            <a:spLocks noChangeArrowheads="1"/>
          </p:cNvSpPr>
          <p:nvPr/>
        </p:nvSpPr>
        <p:spPr bwMode="auto">
          <a:xfrm>
            <a:off x="5349875"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14" name="Oval 290"/>
          <p:cNvSpPr>
            <a:spLocks noChangeArrowheads="1"/>
          </p:cNvSpPr>
          <p:nvPr/>
        </p:nvSpPr>
        <p:spPr bwMode="auto">
          <a:xfrm>
            <a:off x="5722938"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15" name="Oval 291"/>
          <p:cNvSpPr>
            <a:spLocks noChangeArrowheads="1"/>
          </p:cNvSpPr>
          <p:nvPr/>
        </p:nvSpPr>
        <p:spPr bwMode="auto">
          <a:xfrm>
            <a:off x="5967413"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16" name="Oval 292"/>
          <p:cNvSpPr>
            <a:spLocks noChangeArrowheads="1"/>
          </p:cNvSpPr>
          <p:nvPr/>
        </p:nvSpPr>
        <p:spPr bwMode="auto">
          <a:xfrm>
            <a:off x="6340475"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17" name="Oval 293"/>
          <p:cNvSpPr>
            <a:spLocks noChangeArrowheads="1"/>
          </p:cNvSpPr>
          <p:nvPr/>
        </p:nvSpPr>
        <p:spPr bwMode="auto">
          <a:xfrm>
            <a:off x="6584950"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18" name="Oval 294"/>
          <p:cNvSpPr>
            <a:spLocks noChangeArrowheads="1"/>
          </p:cNvSpPr>
          <p:nvPr/>
        </p:nvSpPr>
        <p:spPr bwMode="auto">
          <a:xfrm>
            <a:off x="6958013" y="2362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19" name="Oval 295"/>
          <p:cNvSpPr>
            <a:spLocks noChangeArrowheads="1"/>
          </p:cNvSpPr>
          <p:nvPr/>
        </p:nvSpPr>
        <p:spPr bwMode="auto">
          <a:xfrm>
            <a:off x="42672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0" name="Oval 296"/>
          <p:cNvSpPr>
            <a:spLocks noChangeArrowheads="1"/>
          </p:cNvSpPr>
          <p:nvPr/>
        </p:nvSpPr>
        <p:spPr bwMode="auto">
          <a:xfrm>
            <a:off x="49530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21" name="Oval 297"/>
          <p:cNvSpPr>
            <a:spLocks noChangeArrowheads="1"/>
          </p:cNvSpPr>
          <p:nvPr/>
        </p:nvSpPr>
        <p:spPr bwMode="auto">
          <a:xfrm>
            <a:off x="54864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2" name="Oval 298"/>
          <p:cNvSpPr>
            <a:spLocks noChangeArrowheads="1"/>
          </p:cNvSpPr>
          <p:nvPr/>
        </p:nvSpPr>
        <p:spPr bwMode="auto">
          <a:xfrm>
            <a:off x="61722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23" name="Oval 299"/>
          <p:cNvSpPr>
            <a:spLocks noChangeArrowheads="1"/>
          </p:cNvSpPr>
          <p:nvPr/>
        </p:nvSpPr>
        <p:spPr bwMode="auto">
          <a:xfrm>
            <a:off x="67056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4" name="Oval 300"/>
          <p:cNvSpPr>
            <a:spLocks noChangeArrowheads="1"/>
          </p:cNvSpPr>
          <p:nvPr/>
        </p:nvSpPr>
        <p:spPr bwMode="auto">
          <a:xfrm>
            <a:off x="73914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25" name="Oval 301"/>
          <p:cNvSpPr>
            <a:spLocks noChangeArrowheads="1"/>
          </p:cNvSpPr>
          <p:nvPr/>
        </p:nvSpPr>
        <p:spPr bwMode="auto">
          <a:xfrm>
            <a:off x="7924800" y="19812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6" name="Oval 302"/>
          <p:cNvSpPr>
            <a:spLocks noChangeArrowheads="1"/>
          </p:cNvSpPr>
          <p:nvPr/>
        </p:nvSpPr>
        <p:spPr bwMode="auto">
          <a:xfrm>
            <a:off x="5029200" y="16764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7" name="Oval 303"/>
          <p:cNvSpPr>
            <a:spLocks noChangeArrowheads="1"/>
          </p:cNvSpPr>
          <p:nvPr/>
        </p:nvSpPr>
        <p:spPr bwMode="auto">
          <a:xfrm>
            <a:off x="6629400" y="16764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1</a:t>
            </a:r>
          </a:p>
        </p:txBody>
      </p:sp>
      <p:sp>
        <p:nvSpPr>
          <p:cNvPr id="2049328" name="Oval 304"/>
          <p:cNvSpPr>
            <a:spLocks noChangeArrowheads="1"/>
          </p:cNvSpPr>
          <p:nvPr/>
        </p:nvSpPr>
        <p:spPr bwMode="auto">
          <a:xfrm>
            <a:off x="7467600" y="16764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29" name="Oval 305"/>
          <p:cNvSpPr>
            <a:spLocks noChangeArrowheads="1"/>
          </p:cNvSpPr>
          <p:nvPr/>
        </p:nvSpPr>
        <p:spPr bwMode="auto">
          <a:xfrm>
            <a:off x="6705600" y="1371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t>0</a:t>
            </a:r>
          </a:p>
        </p:txBody>
      </p:sp>
      <p:sp>
        <p:nvSpPr>
          <p:cNvPr id="2049330" name="Oval 306"/>
          <p:cNvSpPr>
            <a:spLocks noChangeArrowheads="1"/>
          </p:cNvSpPr>
          <p:nvPr/>
        </p:nvSpPr>
        <p:spPr bwMode="auto">
          <a:xfrm>
            <a:off x="7010400" y="2514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4</a:t>
            </a:r>
          </a:p>
        </p:txBody>
      </p:sp>
      <p:sp>
        <p:nvSpPr>
          <p:cNvPr id="2049331" name="Oval 307"/>
          <p:cNvSpPr>
            <a:spLocks noChangeArrowheads="1"/>
          </p:cNvSpPr>
          <p:nvPr/>
        </p:nvSpPr>
        <p:spPr bwMode="auto">
          <a:xfrm>
            <a:off x="7315200" y="2514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3</a:t>
            </a:r>
          </a:p>
        </p:txBody>
      </p:sp>
      <p:sp>
        <p:nvSpPr>
          <p:cNvPr id="2049332" name="Oval 308"/>
          <p:cNvSpPr>
            <a:spLocks noChangeArrowheads="1"/>
          </p:cNvSpPr>
          <p:nvPr/>
        </p:nvSpPr>
        <p:spPr bwMode="auto">
          <a:xfrm>
            <a:off x="7620000" y="2514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2</a:t>
            </a:r>
          </a:p>
        </p:txBody>
      </p:sp>
      <p:sp>
        <p:nvSpPr>
          <p:cNvPr id="2049333" name="Oval 309"/>
          <p:cNvSpPr>
            <a:spLocks noChangeArrowheads="1"/>
          </p:cNvSpPr>
          <p:nvPr/>
        </p:nvSpPr>
        <p:spPr bwMode="auto">
          <a:xfrm>
            <a:off x="7924800" y="2514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1</a:t>
            </a:r>
          </a:p>
        </p:txBody>
      </p:sp>
      <p:sp>
        <p:nvSpPr>
          <p:cNvPr id="2049334" name="Oval 310"/>
          <p:cNvSpPr>
            <a:spLocks noChangeArrowheads="1"/>
          </p:cNvSpPr>
          <p:nvPr/>
        </p:nvSpPr>
        <p:spPr bwMode="auto">
          <a:xfrm>
            <a:off x="8229600" y="2514600"/>
            <a:ext cx="228600" cy="228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1200">
                <a:solidFill>
                  <a:srgbClr val="0000FF"/>
                </a:solidFill>
              </a:rPr>
              <a:t>0</a:t>
            </a:r>
          </a:p>
        </p:txBody>
      </p:sp>
      <p:sp>
        <p:nvSpPr>
          <p:cNvPr id="20548"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4890D722-9AD0-4E9A-B387-25D8A1FEBDFF}" type="slidenum">
              <a:rPr lang="en-US" altLang="ko-KR"/>
              <a:pPr/>
              <a:t>11</a:t>
            </a:fld>
            <a:endParaRPr lang="en-US" altLang="ko-K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Vulnerabilities of Kad</a:t>
            </a:r>
          </a:p>
        </p:txBody>
      </p:sp>
      <p:sp>
        <p:nvSpPr>
          <p:cNvPr id="22530" name="Rectangle 3"/>
          <p:cNvSpPr>
            <a:spLocks noGrp="1" noChangeArrowheads="1"/>
          </p:cNvSpPr>
          <p:nvPr>
            <p:ph type="body" idx="1"/>
          </p:nvPr>
        </p:nvSpPr>
        <p:spPr/>
        <p:txBody>
          <a:bodyPr/>
          <a:lstStyle/>
          <a:p>
            <a:r>
              <a:rPr lang="en-US" altLang="ko-KR" sz="2400" smtClean="0">
                <a:solidFill>
                  <a:srgbClr val="FF0000"/>
                </a:solidFill>
                <a:latin typeface="Corbel" pitchFamily="34" charset="0"/>
                <a:ea typeface="ＭＳ Ｐゴシック" pitchFamily="34" charset="-128"/>
                <a:cs typeface="Corbel" pitchFamily="34" charset="0"/>
              </a:rPr>
              <a:t>No admission control, no verifiable binding</a:t>
            </a:r>
          </a:p>
          <a:p>
            <a:pPr lvl="1"/>
            <a:r>
              <a:rPr lang="en-US" altLang="ko-KR" sz="2000" smtClean="0">
                <a:latin typeface="Corbel" pitchFamily="34" charset="0"/>
                <a:ea typeface="Corbel" pitchFamily="34" charset="0"/>
                <a:cs typeface="Corbel" pitchFamily="34" charset="0"/>
              </a:rPr>
              <a:t>An attacker can launch a Sybil attack by generating an arbitrary number of IDs</a:t>
            </a:r>
          </a:p>
          <a:p>
            <a:pPr>
              <a:lnSpc>
                <a:spcPct val="90000"/>
              </a:lnSpc>
            </a:pPr>
            <a:r>
              <a:rPr lang="en-US" altLang="ko-KR" sz="2400" smtClean="0">
                <a:solidFill>
                  <a:srgbClr val="FF0000"/>
                </a:solidFill>
                <a:latin typeface="Corbel" pitchFamily="34" charset="0"/>
                <a:ea typeface="ＭＳ Ｐゴシック" pitchFamily="34" charset="-128"/>
                <a:cs typeface="Corbel" pitchFamily="34" charset="0"/>
              </a:rPr>
              <a:t>Eclipse Attack</a:t>
            </a:r>
          </a:p>
          <a:p>
            <a:pPr lvl="1">
              <a:lnSpc>
                <a:spcPct val="90000"/>
              </a:lnSpc>
            </a:pPr>
            <a:r>
              <a:rPr lang="en-US" altLang="ko-KR" sz="2000" smtClean="0">
                <a:solidFill>
                  <a:srgbClr val="00B200"/>
                </a:solidFill>
                <a:latin typeface="Corbel" pitchFamily="34" charset="0"/>
                <a:ea typeface="Corbel" pitchFamily="34" charset="0"/>
                <a:cs typeface="Corbel" pitchFamily="34" charset="0"/>
              </a:rPr>
              <a:t>Stay long enough</a:t>
            </a:r>
            <a:r>
              <a:rPr lang="en-US" altLang="ko-KR" sz="2000" smtClean="0">
                <a:latin typeface="Corbel" pitchFamily="34" charset="0"/>
                <a:ea typeface="Corbel" pitchFamily="34" charset="0"/>
                <a:cs typeface="Corbel" pitchFamily="34" charset="0"/>
              </a:rPr>
              <a:t>: Kad prefers long-lived contact </a:t>
            </a:r>
          </a:p>
          <a:p>
            <a:pPr lvl="1">
              <a:lnSpc>
                <a:spcPct val="90000"/>
              </a:lnSpc>
            </a:pPr>
            <a:r>
              <a:rPr lang="en-US" altLang="ko-KR" sz="2000" smtClean="0">
                <a:solidFill>
                  <a:srgbClr val="00B200"/>
                </a:solidFill>
                <a:latin typeface="Corbel" pitchFamily="34" charset="0"/>
                <a:ea typeface="Corbel" pitchFamily="34" charset="0"/>
                <a:cs typeface="Corbel" pitchFamily="34" charset="0"/>
              </a:rPr>
              <a:t>(ID, IP) update</a:t>
            </a:r>
            <a:r>
              <a:rPr lang="en-US" altLang="ko-KR" sz="2000" smtClean="0">
                <a:latin typeface="Corbel" pitchFamily="34" charset="0"/>
                <a:ea typeface="Corbel" pitchFamily="34" charset="0"/>
                <a:cs typeface="Corbel" pitchFamily="34" charset="0"/>
              </a:rPr>
              <a:t>: Kad client will update IP for a given ID without any verification</a:t>
            </a:r>
            <a:endParaRPr lang="en-US" altLang="ko-KR" sz="2000" smtClean="0">
              <a:solidFill>
                <a:srgbClr val="FF0000"/>
              </a:solidFill>
              <a:latin typeface="Corbel" pitchFamily="34" charset="0"/>
              <a:ea typeface="Corbel" pitchFamily="34" charset="0"/>
              <a:cs typeface="Corbel" pitchFamily="34" charset="0"/>
            </a:endParaRPr>
          </a:p>
          <a:p>
            <a:pPr>
              <a:lnSpc>
                <a:spcPct val="90000"/>
              </a:lnSpc>
            </a:pPr>
            <a:r>
              <a:rPr lang="en-US" altLang="ko-KR" sz="2400" smtClean="0">
                <a:solidFill>
                  <a:srgbClr val="FF0000"/>
                </a:solidFill>
                <a:latin typeface="Corbel" pitchFamily="34" charset="0"/>
                <a:ea typeface="ＭＳ Ｐゴシック" pitchFamily="34" charset="-128"/>
                <a:cs typeface="Corbel" pitchFamily="34" charset="0"/>
              </a:rPr>
              <a:t>Termination</a:t>
            </a:r>
          </a:p>
          <a:p>
            <a:pPr lvl="1">
              <a:lnSpc>
                <a:spcPct val="90000"/>
              </a:lnSpc>
            </a:pPr>
            <a:r>
              <a:rPr lang="en-US" altLang="ko-KR" sz="2000" smtClean="0">
                <a:latin typeface="Corbel" pitchFamily="34" charset="0"/>
                <a:ea typeface="Corbel" pitchFamily="34" charset="0"/>
                <a:cs typeface="Corbel" pitchFamily="34" charset="0"/>
              </a:rPr>
              <a:t>Query terminates when A receives 300 matches.</a:t>
            </a:r>
            <a:endParaRPr lang="en-US" altLang="ko-KR" sz="2000" smtClean="0">
              <a:solidFill>
                <a:srgbClr val="FF0000"/>
              </a:solidFill>
              <a:latin typeface="Corbel" pitchFamily="34" charset="0"/>
              <a:ea typeface="Corbel" pitchFamily="34" charset="0"/>
              <a:cs typeface="Corbel" pitchFamily="34" charset="0"/>
            </a:endParaRPr>
          </a:p>
          <a:p>
            <a:pPr>
              <a:lnSpc>
                <a:spcPct val="90000"/>
              </a:lnSpc>
            </a:pPr>
            <a:r>
              <a:rPr lang="en-US" altLang="ko-KR" sz="2400" smtClean="0">
                <a:solidFill>
                  <a:srgbClr val="FF0000"/>
                </a:solidFill>
                <a:latin typeface="Corbel" pitchFamily="34" charset="0"/>
                <a:ea typeface="ＭＳ Ｐゴシック" pitchFamily="34" charset="-128"/>
                <a:cs typeface="Corbel" pitchFamily="34" charset="0"/>
              </a:rPr>
              <a:t>Timeout</a:t>
            </a:r>
          </a:p>
          <a:p>
            <a:pPr lvl="1">
              <a:lnSpc>
                <a:spcPct val="90000"/>
              </a:lnSpc>
            </a:pPr>
            <a:r>
              <a:rPr lang="en-US" altLang="ko-KR" sz="2000" smtClean="0">
                <a:latin typeface="Corbel" pitchFamily="34" charset="0"/>
                <a:ea typeface="Corbel" pitchFamily="34" charset="0"/>
                <a:cs typeface="Corbel" pitchFamily="34" charset="0"/>
              </a:rPr>
              <a:t>When M returns many contacts close to K, A contacts only those nodes and timeouts.</a:t>
            </a:r>
            <a:endParaRPr lang="en-US" altLang="ko-KR" smtClean="0">
              <a:solidFill>
                <a:srgbClr val="FF0000"/>
              </a:solidFill>
              <a:latin typeface="Corbel" pitchFamily="34" charset="0"/>
              <a:ea typeface="Corbel" pitchFamily="34" charset="0"/>
              <a:cs typeface="Corbel" pitchFamily="34" charset="0"/>
            </a:endParaRPr>
          </a:p>
        </p:txBody>
      </p:sp>
      <p:sp>
        <p:nvSpPr>
          <p:cNvPr id="22531"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813E68E1-1FA9-40D9-A1A4-3073224F823E}" type="slidenum">
              <a:rPr lang="en-US" altLang="ko-KR"/>
              <a:pPr/>
              <a:t>12</a:t>
            </a:fld>
            <a:endParaRPr lang="en-US" altLang="ko-K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563616" y="1508848"/>
            <a:ext cx="8064895" cy="1800200"/>
          </a:xfrm>
        </p:spPr>
        <p:txBody>
          <a:bodyPr>
            <a:normAutofit/>
          </a:bodyPr>
          <a:lstStyle/>
          <a:p>
            <a:r>
              <a:rPr lang="en-US" altLang="ko-KR" sz="4400" smtClean="0"/>
              <a:t>Attacking the Kad Network</a:t>
            </a:r>
            <a:endParaRPr lang="ko-KR" altLang="en-US" sz="4400" dirty="0"/>
          </a:p>
        </p:txBody>
      </p:sp>
      <p:sp>
        <p:nvSpPr>
          <p:cNvPr id="4" name="슬라이드 번호 개체 틀 3"/>
          <p:cNvSpPr>
            <a:spLocks noGrp="1"/>
          </p:cNvSpPr>
          <p:nvPr>
            <p:ph type="sldNum" sz="quarter" idx="4294967295"/>
          </p:nvPr>
        </p:nvSpPr>
        <p:spPr>
          <a:xfrm>
            <a:off x="1" y="6424088"/>
            <a:ext cx="433388" cy="366183"/>
          </a:xfrm>
        </p:spPr>
        <p:txBody>
          <a:bodyPr/>
          <a:lstStyle/>
          <a:p>
            <a:fld id="{4BEDD84E-25D4-4983-8AA1-2863C96F08D9}" type="slidenum">
              <a:rPr lang="ko-KR" altLang="en-US" smtClean="0"/>
              <a:pPr/>
              <a:t>13</a:t>
            </a:fld>
            <a:endParaRPr lang="ko-KR" altLang="en-US" dirty="0"/>
          </a:p>
        </p:txBody>
      </p:sp>
    </p:spTree>
    <p:extLst>
      <p:ext uri="{BB962C8B-B14F-4D97-AF65-F5344CB8AC3E}">
        <p14:creationId xmlns="" xmlns:p14="http://schemas.microsoft.com/office/powerpoint/2010/main" val="357681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Attack Model</a:t>
            </a:r>
          </a:p>
        </p:txBody>
      </p:sp>
      <p:sp>
        <p:nvSpPr>
          <p:cNvPr id="22530" name="Rectangle 3"/>
          <p:cNvSpPr>
            <a:spLocks noGrp="1" noChangeArrowheads="1"/>
          </p:cNvSpPr>
          <p:nvPr>
            <p:ph type="body" idx="1"/>
          </p:nvPr>
        </p:nvSpPr>
        <p:spPr/>
        <p:txBody>
          <a:bodyPr/>
          <a:lstStyle/>
          <a:p>
            <a:r>
              <a:rPr lang="en-US" altLang="ko-KR" sz="2400" smtClean="0">
                <a:latin typeface="Corbel" pitchFamily="34" charset="0"/>
                <a:ea typeface="Corbel" pitchFamily="34" charset="0"/>
                <a:cs typeface="Corbel" pitchFamily="34" charset="0"/>
              </a:rPr>
              <a:t> Attack goal</a:t>
            </a:r>
            <a:endParaRPr lang="en-US" altLang="ko-KR" smtClean="0">
              <a:latin typeface="Corbel" pitchFamily="34" charset="0"/>
              <a:ea typeface="Corbel" pitchFamily="34" charset="0"/>
              <a:cs typeface="Corbel" pitchFamily="34" charset="0"/>
            </a:endParaRPr>
          </a:p>
          <a:p>
            <a:pPr>
              <a:buNone/>
            </a:pPr>
            <a:r>
              <a:rPr lang="en-US" altLang="ko-KR" smtClean="0">
                <a:latin typeface="Corbel" pitchFamily="34" charset="0"/>
                <a:ea typeface="Corbel" pitchFamily="34" charset="0"/>
                <a:cs typeface="Corbel" pitchFamily="34" charset="0"/>
              </a:rPr>
              <a:t>         Degrade the service of the Kad network, by causing a significant fraction  </a:t>
            </a:r>
          </a:p>
          <a:p>
            <a:pPr>
              <a:buNone/>
            </a:pPr>
            <a:r>
              <a:rPr lang="en-US" altLang="ko-KR" smtClean="0">
                <a:latin typeface="Corbel" pitchFamily="34" charset="0"/>
                <a:ea typeface="Corbel" pitchFamily="34" charset="0"/>
                <a:cs typeface="Corbel" pitchFamily="34" charset="0"/>
              </a:rPr>
              <a:t>         of all keyword as well as node searches to fail.</a:t>
            </a:r>
          </a:p>
          <a:p>
            <a:pPr>
              <a:buNone/>
            </a:pPr>
            <a:endParaRPr lang="en-US" altLang="ko-KR" smtClean="0">
              <a:latin typeface="Corbel" pitchFamily="34" charset="0"/>
              <a:ea typeface="Corbel" pitchFamily="34" charset="0"/>
              <a:cs typeface="Corbel" pitchFamily="34" charset="0"/>
            </a:endParaRPr>
          </a:p>
          <a:p>
            <a:r>
              <a:rPr lang="en-US" altLang="ko-KR" sz="2400" smtClean="0">
                <a:latin typeface="Corbel" pitchFamily="34" charset="0"/>
                <a:ea typeface="Corbel" pitchFamily="34" charset="0"/>
                <a:cs typeface="Corbel" pitchFamily="34" charset="0"/>
              </a:rPr>
              <a:t> Attacker</a:t>
            </a:r>
          </a:p>
          <a:p>
            <a:pPr>
              <a:buNone/>
            </a:pPr>
            <a:r>
              <a:rPr lang="en-US" altLang="ko-KR" sz="2400" smtClean="0">
                <a:latin typeface="Corbel" pitchFamily="34" charset="0"/>
                <a:ea typeface="Corbel" pitchFamily="34" charset="0"/>
                <a:cs typeface="Corbel" pitchFamily="34" charset="0"/>
              </a:rPr>
              <a:t>        </a:t>
            </a:r>
            <a:r>
              <a:rPr lang="en-US" altLang="ko-KR" smtClean="0">
                <a:latin typeface="Corbel" pitchFamily="34" charset="0"/>
                <a:ea typeface="Corbel" pitchFamily="34" charset="0"/>
                <a:cs typeface="Corbel" pitchFamily="34" charset="0"/>
              </a:rPr>
              <a:t>-   Attacker controls only end-system </a:t>
            </a:r>
          </a:p>
          <a:p>
            <a:pPr>
              <a:buNone/>
            </a:pPr>
            <a:r>
              <a:rPr lang="en-US" altLang="ko-KR" smtClean="0">
                <a:latin typeface="Corbel" pitchFamily="34" charset="0"/>
                <a:ea typeface="Corbel" pitchFamily="34" charset="0"/>
                <a:cs typeface="Corbel" pitchFamily="34" charset="0"/>
              </a:rPr>
              <a:t>         -   Does not require corruption or misrouting of IP-layer packet  between </a:t>
            </a:r>
          </a:p>
          <a:p>
            <a:pPr>
              <a:buNone/>
            </a:pPr>
            <a:r>
              <a:rPr lang="en-US" altLang="ko-KR" smtClean="0">
                <a:latin typeface="Corbel" pitchFamily="34" charset="0"/>
                <a:ea typeface="Corbel" pitchFamily="34" charset="0"/>
                <a:cs typeface="Corbel" pitchFamily="34" charset="0"/>
              </a:rPr>
              <a:t>              honest nodes</a:t>
            </a:r>
          </a:p>
          <a:p>
            <a:pPr>
              <a:buNone/>
            </a:pPr>
            <a:r>
              <a:rPr lang="en-US" altLang="ko-KR" smtClean="0">
                <a:latin typeface="Corbel" pitchFamily="34" charset="0"/>
                <a:ea typeface="Corbel" pitchFamily="34" charset="0"/>
                <a:cs typeface="Corbel" pitchFamily="34" charset="0"/>
              </a:rPr>
              <a:t>         -   Attacker’s primary cost is in bandwidth, and it has enough   </a:t>
            </a:r>
          </a:p>
          <a:p>
            <a:pPr>
              <a:buNone/>
            </a:pPr>
            <a:r>
              <a:rPr lang="en-US" altLang="ko-KR" smtClean="0">
                <a:latin typeface="Corbel" pitchFamily="34" charset="0"/>
                <a:ea typeface="Corbel" pitchFamily="34" charset="0"/>
                <a:cs typeface="Corbel" pitchFamily="34" charset="0"/>
              </a:rPr>
              <a:t>              computational and storage resources</a:t>
            </a:r>
          </a:p>
          <a:p>
            <a:pPr>
              <a:buNone/>
            </a:pPr>
            <a:endParaRPr lang="en-US" altLang="ko-KR" smtClean="0">
              <a:latin typeface="Corbel" pitchFamily="34" charset="0"/>
              <a:ea typeface="Corbel" pitchFamily="34" charset="0"/>
              <a:cs typeface="Corbel" pitchFamily="34" charset="0"/>
            </a:endParaRPr>
          </a:p>
        </p:txBody>
      </p:sp>
      <p:sp>
        <p:nvSpPr>
          <p:cNvPr id="22531"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813E68E1-1FA9-40D9-A1A4-3073224F823E}" type="slidenum">
              <a:rPr lang="en-US" altLang="ko-KR"/>
              <a:pPr/>
              <a:t>14</a:t>
            </a:fld>
            <a:endParaRPr lang="en-US" altLang="ko-K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Actual Attack</a:t>
            </a:r>
          </a:p>
        </p:txBody>
      </p:sp>
      <p:sp>
        <p:nvSpPr>
          <p:cNvPr id="24578" name="Rectangle 3"/>
          <p:cNvSpPr>
            <a:spLocks noGrp="1" noChangeArrowheads="1"/>
          </p:cNvSpPr>
          <p:nvPr>
            <p:ph type="body" idx="1"/>
          </p:nvPr>
        </p:nvSpPr>
        <p:spPr/>
        <p:txBody>
          <a:bodyPr/>
          <a:lstStyle/>
          <a:p>
            <a:r>
              <a:rPr lang="en-US" altLang="ko-KR" sz="2400" smtClean="0">
                <a:latin typeface="Corbel" pitchFamily="34" charset="0"/>
                <a:ea typeface="ＭＳ Ｐゴシック" pitchFamily="34" charset="-128"/>
                <a:cs typeface="Corbel" pitchFamily="34" charset="0"/>
              </a:rPr>
              <a:t>Preparation phase</a:t>
            </a:r>
          </a:p>
          <a:p>
            <a:endParaRPr lang="en-US" altLang="ko-KR" sz="2400" smtClean="0">
              <a:latin typeface="Corbel" pitchFamily="34" charset="0"/>
              <a:ea typeface="ＭＳ Ｐゴシック" pitchFamily="34" charset="-128"/>
              <a:cs typeface="Corbel" pitchFamily="34" charset="0"/>
            </a:endParaRPr>
          </a:p>
          <a:p>
            <a:pPr lvl="1"/>
            <a:r>
              <a:rPr lang="en-US" altLang="ko-KR" sz="2000" smtClean="0">
                <a:latin typeface="Corbel" pitchFamily="34" charset="0"/>
                <a:ea typeface="Corbel" pitchFamily="34" charset="0"/>
                <a:cs typeface="Corbel" pitchFamily="34" charset="0"/>
              </a:rPr>
              <a:t>Backpointer Hijacking: </a:t>
            </a:r>
            <a:r>
              <a:rPr lang="en-US" altLang="ko-KR" sz="2000" smtClean="0">
                <a:latin typeface="cmsy10" charset="0"/>
                <a:ea typeface="Corbel" pitchFamily="34" charset="0"/>
                <a:cs typeface="Corbel" pitchFamily="34" charset="0"/>
              </a:rPr>
              <a:t>honest </a:t>
            </a:r>
            <a:r>
              <a:rPr lang="en-US" altLang="ko-KR" sz="2000" smtClean="0">
                <a:latin typeface="Corbel" pitchFamily="34" charset="0"/>
                <a:ea typeface="Corbel" pitchFamily="34" charset="0"/>
                <a:cs typeface="Corbel" pitchFamily="34" charset="0"/>
              </a:rPr>
              <a:t>A, attacker M</a:t>
            </a:r>
          </a:p>
          <a:p>
            <a:pPr lvl="2"/>
            <a:r>
              <a:rPr lang="en-US" altLang="ko-KR" sz="2000" smtClean="0">
                <a:latin typeface="Corbel" pitchFamily="34" charset="0"/>
                <a:ea typeface="Corbel" pitchFamily="34" charset="0"/>
                <a:cs typeface="Corbel" pitchFamily="34" charset="0"/>
              </a:rPr>
              <a:t>Learns A</a:t>
            </a:r>
            <a:r>
              <a:rPr lang="ja-JP" altLang="en-US" sz="2000" smtClean="0">
                <a:latin typeface="Corbel" pitchFamily="34" charset="0"/>
                <a:ea typeface="Corbel" pitchFamily="34" charset="0"/>
                <a:cs typeface="Corbel" pitchFamily="34" charset="0"/>
              </a:rPr>
              <a:t>’</a:t>
            </a:r>
            <a:r>
              <a:rPr lang="en-US" altLang="ja-JP" sz="2000" smtClean="0">
                <a:latin typeface="Corbel" pitchFamily="34" charset="0"/>
                <a:ea typeface="Corbel" pitchFamily="34" charset="0"/>
                <a:cs typeface="Corbel" pitchFamily="34" charset="0"/>
              </a:rPr>
              <a:t>s Routing Table by sending appropriate queries</a:t>
            </a:r>
          </a:p>
          <a:p>
            <a:pPr lvl="2"/>
            <a:endParaRPr lang="en-US" altLang="ko-KR" sz="2000" smtClean="0">
              <a:latin typeface="Corbel" pitchFamily="34" charset="0"/>
              <a:ea typeface="Corbel" pitchFamily="34" charset="0"/>
              <a:cs typeface="Corbel" pitchFamily="34" charset="0"/>
            </a:endParaRPr>
          </a:p>
          <a:p>
            <a:pPr lvl="2"/>
            <a:endParaRPr lang="en-US" altLang="ko-KR" sz="2000" smtClean="0">
              <a:latin typeface="Corbel" pitchFamily="34" charset="0"/>
              <a:ea typeface="Corbel" pitchFamily="34" charset="0"/>
              <a:cs typeface="Corbel" pitchFamily="34" charset="0"/>
            </a:endParaRPr>
          </a:p>
          <a:p>
            <a:pPr lvl="2"/>
            <a:endParaRPr lang="en-US" altLang="ko-KR" sz="2000" smtClean="0">
              <a:latin typeface="Corbel" pitchFamily="34" charset="0"/>
              <a:ea typeface="Corbel" pitchFamily="34" charset="0"/>
              <a:cs typeface="Corbel" pitchFamily="34" charset="0"/>
            </a:endParaRPr>
          </a:p>
          <a:p>
            <a:pPr lvl="2"/>
            <a:endParaRPr lang="en-US" altLang="ko-KR" sz="2000" smtClean="0">
              <a:latin typeface="Corbel" pitchFamily="34" charset="0"/>
              <a:ea typeface="Corbel" pitchFamily="34" charset="0"/>
              <a:cs typeface="Corbel" pitchFamily="34" charset="0"/>
            </a:endParaRPr>
          </a:p>
          <a:p>
            <a:pPr lvl="2"/>
            <a:endParaRPr lang="en-US" altLang="ko-KR" sz="2000" smtClean="0">
              <a:latin typeface="Corbel" pitchFamily="34" charset="0"/>
              <a:ea typeface="Corbel" pitchFamily="34" charset="0"/>
              <a:cs typeface="Corbel" pitchFamily="34" charset="0"/>
            </a:endParaRPr>
          </a:p>
          <a:p>
            <a:pPr lvl="2"/>
            <a:r>
              <a:rPr lang="en-US" altLang="ko-KR" sz="2000" smtClean="0">
                <a:latin typeface="Corbel" pitchFamily="34" charset="0"/>
                <a:ea typeface="Corbel" pitchFamily="34" charset="0"/>
                <a:cs typeface="Corbel" pitchFamily="34" charset="0"/>
              </a:rPr>
              <a:t>Then, change routing table by sending the following message.</a:t>
            </a:r>
          </a:p>
          <a:p>
            <a:pPr lvl="2">
              <a:buFont typeface="Webdings" pitchFamily="18" charset="2"/>
              <a:buNone/>
            </a:pPr>
            <a:endParaRPr lang="en-US" altLang="ko-KR" smtClean="0">
              <a:latin typeface="Corbel" pitchFamily="34" charset="0"/>
              <a:ea typeface="Corbel" pitchFamily="34" charset="0"/>
              <a:cs typeface="Corbel" pitchFamily="34" charset="0"/>
            </a:endParaRPr>
          </a:p>
          <a:p>
            <a:pPr lvl="2">
              <a:buFont typeface="Webdings" pitchFamily="18" charset="2"/>
              <a:buNone/>
            </a:pPr>
            <a:endParaRPr lang="en-US" altLang="ko-KR" smtClean="0">
              <a:latin typeface="Corbel" pitchFamily="34" charset="0"/>
              <a:ea typeface="Corbel" pitchFamily="34" charset="0"/>
              <a:cs typeface="Corbel" pitchFamily="34" charset="0"/>
            </a:endParaRPr>
          </a:p>
          <a:p>
            <a:pPr lvl="2">
              <a:buFont typeface="Webdings" pitchFamily="18" charset="2"/>
              <a:buNone/>
            </a:pPr>
            <a:endParaRPr lang="en-US" altLang="ko-KR" smtClean="0">
              <a:latin typeface="Corbel" pitchFamily="34" charset="0"/>
              <a:ea typeface="Corbel" pitchFamily="34" charset="0"/>
              <a:cs typeface="Corbel" pitchFamily="34" charset="0"/>
            </a:endParaRPr>
          </a:p>
          <a:p>
            <a:pPr lvl="2">
              <a:buFont typeface="Webdings" pitchFamily="18" charset="2"/>
              <a:buNone/>
            </a:pPr>
            <a:endParaRPr lang="en-US" altLang="ko-KR" smtClean="0">
              <a:latin typeface="Corbel" pitchFamily="34" charset="0"/>
              <a:ea typeface="Corbel" pitchFamily="34" charset="0"/>
              <a:cs typeface="Corbel" pitchFamily="34" charset="0"/>
            </a:endParaRPr>
          </a:p>
        </p:txBody>
      </p:sp>
      <p:sp>
        <p:nvSpPr>
          <p:cNvPr id="2057220" name="Oval 4"/>
          <p:cNvSpPr>
            <a:spLocks noChangeArrowheads="1"/>
          </p:cNvSpPr>
          <p:nvPr/>
        </p:nvSpPr>
        <p:spPr bwMode="auto">
          <a:xfrm>
            <a:off x="5956176" y="5237584"/>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M</a:t>
            </a:r>
          </a:p>
        </p:txBody>
      </p:sp>
      <p:sp>
        <p:nvSpPr>
          <p:cNvPr id="2057221" name="Oval 5"/>
          <p:cNvSpPr>
            <a:spLocks noChangeArrowheads="1"/>
          </p:cNvSpPr>
          <p:nvPr/>
        </p:nvSpPr>
        <p:spPr bwMode="auto">
          <a:xfrm>
            <a:off x="3670176" y="523758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a:t>
            </a:r>
          </a:p>
        </p:txBody>
      </p:sp>
      <p:sp>
        <p:nvSpPr>
          <p:cNvPr id="2057222" name="Rectangle 6"/>
          <p:cNvSpPr>
            <a:spLocks noChangeArrowheads="1"/>
          </p:cNvSpPr>
          <p:nvPr/>
        </p:nvSpPr>
        <p:spPr bwMode="auto">
          <a:xfrm>
            <a:off x="2069976" y="5237584"/>
            <a:ext cx="9906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0xD00D</a:t>
            </a:r>
          </a:p>
        </p:txBody>
      </p:sp>
      <p:sp>
        <p:nvSpPr>
          <p:cNvPr id="2057223" name="Rectangle 7"/>
          <p:cNvSpPr>
            <a:spLocks noChangeArrowheads="1"/>
          </p:cNvSpPr>
          <p:nvPr/>
        </p:nvSpPr>
        <p:spPr bwMode="auto">
          <a:xfrm>
            <a:off x="3059832" y="5251502"/>
            <a:ext cx="432048" cy="27688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IP</a:t>
            </a:r>
            <a:r>
              <a:rPr lang="en-US" altLang="ko-KR" baseline="-25000"/>
              <a:t>B</a:t>
            </a:r>
            <a:endParaRPr lang="en-US" altLang="ko-KR"/>
          </a:p>
        </p:txBody>
      </p:sp>
      <p:sp>
        <p:nvSpPr>
          <p:cNvPr id="2057225" name="Rectangle 9"/>
          <p:cNvSpPr>
            <a:spLocks noChangeArrowheads="1"/>
          </p:cNvSpPr>
          <p:nvPr/>
        </p:nvSpPr>
        <p:spPr bwMode="auto">
          <a:xfrm>
            <a:off x="3059832" y="5240351"/>
            <a:ext cx="457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IP</a:t>
            </a:r>
            <a:r>
              <a:rPr lang="en-US" altLang="ko-KR" baseline="-25000"/>
              <a:t>M</a:t>
            </a:r>
            <a:endParaRPr lang="en-US" altLang="ko-KR"/>
          </a:p>
        </p:txBody>
      </p:sp>
      <p:cxnSp>
        <p:nvCxnSpPr>
          <p:cNvPr id="2057226" name="AutoShape 10"/>
          <p:cNvCxnSpPr>
            <a:cxnSpLocks noChangeShapeType="1"/>
            <a:stCxn id="2057220" idx="2"/>
            <a:endCxn id="2057221" idx="6"/>
          </p:cNvCxnSpPr>
          <p:nvPr/>
        </p:nvCxnSpPr>
        <p:spPr bwMode="auto">
          <a:xfrm flipH="1">
            <a:off x="4051176" y="5428084"/>
            <a:ext cx="190500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57227" name="Rectangle 11"/>
          <p:cNvSpPr>
            <a:spLocks noChangeArrowheads="1"/>
          </p:cNvSpPr>
          <p:nvPr/>
        </p:nvSpPr>
        <p:spPr bwMode="auto">
          <a:xfrm>
            <a:off x="4355976" y="5085184"/>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Hello, B, IP</a:t>
            </a:r>
            <a:r>
              <a:rPr lang="en-US" altLang="ko-KR" baseline="-25000"/>
              <a:t>M</a:t>
            </a:r>
            <a:endParaRPr lang="en-US" altLang="ko-KR"/>
          </a:p>
        </p:txBody>
      </p:sp>
      <p:sp>
        <p:nvSpPr>
          <p:cNvPr id="24586"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8041CB5B-69D0-458A-908C-C7881A656157}" type="slidenum">
              <a:rPr lang="en-US" altLang="ko-KR"/>
              <a:pPr/>
              <a:t>15</a:t>
            </a:fld>
            <a:endParaRPr lang="en-US" altLang="ko-KR"/>
          </a:p>
        </p:txBody>
      </p:sp>
      <p:sp>
        <p:nvSpPr>
          <p:cNvPr id="12" name="Oval 4"/>
          <p:cNvSpPr>
            <a:spLocks noChangeArrowheads="1"/>
          </p:cNvSpPr>
          <p:nvPr/>
        </p:nvSpPr>
        <p:spPr bwMode="auto">
          <a:xfrm>
            <a:off x="7354250" y="3316557"/>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M</a:t>
            </a:r>
          </a:p>
        </p:txBody>
      </p:sp>
      <p:sp>
        <p:nvSpPr>
          <p:cNvPr id="13" name="Oval 5"/>
          <p:cNvSpPr>
            <a:spLocks noChangeArrowheads="1"/>
          </p:cNvSpPr>
          <p:nvPr/>
        </p:nvSpPr>
        <p:spPr bwMode="auto">
          <a:xfrm>
            <a:off x="2313690" y="3316557"/>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a:t>
            </a:r>
          </a:p>
        </p:txBody>
      </p:sp>
      <p:cxnSp>
        <p:nvCxnSpPr>
          <p:cNvPr id="17" name="AutoShape 10"/>
          <p:cNvCxnSpPr>
            <a:cxnSpLocks noChangeShapeType="1"/>
          </p:cNvCxnSpPr>
          <p:nvPr/>
        </p:nvCxnSpPr>
        <p:spPr bwMode="auto">
          <a:xfrm flipH="1">
            <a:off x="2672388" y="3484755"/>
            <a:ext cx="46595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Rectangle 11"/>
          <p:cNvSpPr>
            <a:spLocks noChangeArrowheads="1"/>
          </p:cNvSpPr>
          <p:nvPr/>
        </p:nvSpPr>
        <p:spPr bwMode="auto">
          <a:xfrm>
            <a:off x="4450681" y="3150239"/>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mtClean="0"/>
              <a:t>KADEMLIA_REQ, </a:t>
            </a:r>
            <a:r>
              <a:rPr lang="en-US" altLang="ko-KR"/>
              <a:t>A</a:t>
            </a:r>
            <a:r>
              <a:rPr lang="en-US" altLang="ko-KR" smtClean="0"/>
              <a:t>, key : 1100</a:t>
            </a:r>
            <a:endParaRPr lang="en-US" altLang="ko-KR"/>
          </a:p>
        </p:txBody>
      </p:sp>
      <p:sp>
        <p:nvSpPr>
          <p:cNvPr id="20" name="Rectangle 11"/>
          <p:cNvSpPr>
            <a:spLocks noChangeArrowheads="1"/>
          </p:cNvSpPr>
          <p:nvPr/>
        </p:nvSpPr>
        <p:spPr bwMode="auto">
          <a:xfrm>
            <a:off x="4562191" y="3582287"/>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mtClean="0"/>
              <a:t>KADEMLIA_RES, M, </a:t>
            </a:r>
            <a:r>
              <a:rPr lang="en-US" altLang="ko-KR" smtClean="0">
                <a:solidFill>
                  <a:srgbClr val="FF0000"/>
                </a:solidFill>
              </a:rPr>
              <a:t>1</a:t>
            </a:r>
            <a:r>
              <a:rPr lang="en-US" altLang="ko-KR" smtClean="0"/>
              <a:t>000, </a:t>
            </a:r>
            <a:r>
              <a:rPr lang="en-US" altLang="ko-KR" smtClean="0">
                <a:solidFill>
                  <a:srgbClr val="FF0000"/>
                </a:solidFill>
              </a:rPr>
              <a:t>1</a:t>
            </a:r>
            <a:r>
              <a:rPr lang="en-US" altLang="ko-KR" smtClean="0"/>
              <a:t>010 …</a:t>
            </a:r>
            <a:endParaRPr lang="en-US" altLang="ko-KR"/>
          </a:p>
        </p:txBody>
      </p:sp>
      <p:cxnSp>
        <p:nvCxnSpPr>
          <p:cNvPr id="22" name="AutoShape 10"/>
          <p:cNvCxnSpPr>
            <a:cxnSpLocks noChangeShapeType="1"/>
          </p:cNvCxnSpPr>
          <p:nvPr/>
        </p:nvCxnSpPr>
        <p:spPr bwMode="auto">
          <a:xfrm>
            <a:off x="2713232" y="3582287"/>
            <a:ext cx="468052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5" name="Rectangle 25"/>
          <p:cNvSpPr>
            <a:spLocks noChangeArrowheads="1"/>
          </p:cNvSpPr>
          <p:nvPr/>
        </p:nvSpPr>
        <p:spPr bwMode="auto">
          <a:xfrm>
            <a:off x="806624" y="30619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smtClean="0">
                <a:latin typeface="Arial" charset="0"/>
                <a:ea typeface="ＭＳ Ｐゴシック" charset="0"/>
                <a:cs typeface="ＭＳ Ｐゴシック" charset="0"/>
              </a:rPr>
              <a:t>1100</a:t>
            </a:r>
            <a:endParaRPr lang="en-US" sz="1000">
              <a:latin typeface="Arial" charset="0"/>
              <a:ea typeface="ＭＳ Ｐゴシック" charset="0"/>
              <a:cs typeface="ＭＳ Ｐゴシック" charset="0"/>
            </a:endParaRPr>
          </a:p>
        </p:txBody>
      </p:sp>
      <p:sp>
        <p:nvSpPr>
          <p:cNvPr id="26" name="Rectangle 26"/>
          <p:cNvSpPr>
            <a:spLocks noChangeArrowheads="1"/>
          </p:cNvSpPr>
          <p:nvPr/>
        </p:nvSpPr>
        <p:spPr bwMode="auto">
          <a:xfrm>
            <a:off x="806624" y="32143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smtClean="0">
                <a:latin typeface="Arial" charset="0"/>
                <a:ea typeface="ＭＳ Ｐゴシック" charset="0"/>
                <a:cs typeface="ＭＳ Ｐゴシック" charset="0"/>
              </a:rPr>
              <a:t>1010</a:t>
            </a:r>
            <a:endParaRPr lang="en-US" sz="1000">
              <a:latin typeface="Arial" charset="0"/>
              <a:ea typeface="ＭＳ Ｐゴシック" charset="0"/>
              <a:cs typeface="ＭＳ Ｐゴシック" charset="0"/>
            </a:endParaRPr>
          </a:p>
        </p:txBody>
      </p:sp>
      <p:sp>
        <p:nvSpPr>
          <p:cNvPr id="27" name="Rectangle 27"/>
          <p:cNvSpPr>
            <a:spLocks noChangeArrowheads="1"/>
          </p:cNvSpPr>
          <p:nvPr/>
        </p:nvSpPr>
        <p:spPr bwMode="auto">
          <a:xfrm>
            <a:off x="806624" y="33667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smtClean="0">
                <a:latin typeface="Arial" charset="0"/>
                <a:ea typeface="ＭＳ Ｐゴシック" charset="0"/>
                <a:cs typeface="ＭＳ Ｐゴシック" charset="0"/>
              </a:rPr>
              <a:t>1011</a:t>
            </a:r>
            <a:endParaRPr lang="en-US" sz="1000">
              <a:latin typeface="Arial" charset="0"/>
              <a:ea typeface="ＭＳ Ｐゴシック" charset="0"/>
              <a:cs typeface="ＭＳ Ｐゴシック" charset="0"/>
            </a:endParaRPr>
          </a:p>
        </p:txBody>
      </p:sp>
      <p:sp>
        <p:nvSpPr>
          <p:cNvPr id="28" name="Rectangle 28"/>
          <p:cNvSpPr>
            <a:spLocks noChangeArrowheads="1"/>
          </p:cNvSpPr>
          <p:nvPr/>
        </p:nvSpPr>
        <p:spPr bwMode="auto">
          <a:xfrm>
            <a:off x="806624" y="3382653"/>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9" name="Rectangle 29"/>
          <p:cNvSpPr>
            <a:spLocks noChangeArrowheads="1"/>
          </p:cNvSpPr>
          <p:nvPr/>
        </p:nvSpPr>
        <p:spPr bwMode="auto">
          <a:xfrm>
            <a:off x="806624" y="36715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smtClean="0">
                <a:latin typeface="Arial" charset="0"/>
                <a:ea typeface="ＭＳ Ｐゴシック" charset="0"/>
                <a:cs typeface="ＭＳ Ｐゴシック" charset="0"/>
              </a:rPr>
              <a:t>1111</a:t>
            </a:r>
            <a:endParaRPr lang="en-US" sz="1000">
              <a:latin typeface="Arial" charset="0"/>
              <a:ea typeface="ＭＳ Ｐゴシック" charset="0"/>
              <a:cs typeface="ＭＳ Ｐゴシック" charset="0"/>
            </a:endParaRPr>
          </a:p>
        </p:txBody>
      </p:sp>
      <p:sp>
        <p:nvSpPr>
          <p:cNvPr id="30" name="Rectangle 30"/>
          <p:cNvSpPr>
            <a:spLocks noChangeArrowheads="1"/>
          </p:cNvSpPr>
          <p:nvPr/>
        </p:nvSpPr>
        <p:spPr bwMode="auto">
          <a:xfrm rot="-5400000">
            <a:off x="235124" y="3328678"/>
            <a:ext cx="9144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latin typeface="Arial" charset="0"/>
                <a:ea typeface="ＭＳ Ｐゴシック" charset="0"/>
                <a:cs typeface="ＭＳ Ｐゴシック" charset="0"/>
              </a:rPr>
              <a:t>K bucket</a:t>
            </a:r>
          </a:p>
        </p:txBody>
      </p:sp>
      <p:sp>
        <p:nvSpPr>
          <p:cNvPr id="31" name="Rectangle 32"/>
          <p:cNvSpPr>
            <a:spLocks noChangeArrowheads="1"/>
          </p:cNvSpPr>
          <p:nvPr/>
        </p:nvSpPr>
        <p:spPr bwMode="auto">
          <a:xfrm>
            <a:off x="1492424" y="30619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123.24.3.1</a:t>
            </a:r>
          </a:p>
        </p:txBody>
      </p:sp>
      <p:sp>
        <p:nvSpPr>
          <p:cNvPr id="32" name="Rectangle 33"/>
          <p:cNvSpPr>
            <a:spLocks noChangeArrowheads="1"/>
          </p:cNvSpPr>
          <p:nvPr/>
        </p:nvSpPr>
        <p:spPr bwMode="auto">
          <a:xfrm>
            <a:off x="1492424" y="32143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23.37.12.13</a:t>
            </a:r>
          </a:p>
        </p:txBody>
      </p:sp>
      <p:sp>
        <p:nvSpPr>
          <p:cNvPr id="33" name="Rectangle 34"/>
          <p:cNvSpPr>
            <a:spLocks noChangeArrowheads="1"/>
          </p:cNvSpPr>
          <p:nvPr/>
        </p:nvSpPr>
        <p:spPr bwMode="auto">
          <a:xfrm>
            <a:off x="1492424" y="33667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311.1.3.4</a:t>
            </a:r>
          </a:p>
        </p:txBody>
      </p:sp>
      <p:sp>
        <p:nvSpPr>
          <p:cNvPr id="34" name="Rectangle 35"/>
          <p:cNvSpPr>
            <a:spLocks noChangeArrowheads="1"/>
          </p:cNvSpPr>
          <p:nvPr/>
        </p:nvSpPr>
        <p:spPr bwMode="auto">
          <a:xfrm>
            <a:off x="1492424" y="367157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129.5.3.1</a:t>
            </a:r>
          </a:p>
        </p:txBody>
      </p:sp>
      <p:sp>
        <p:nvSpPr>
          <p:cNvPr id="35" name="TextBox 34"/>
          <p:cNvSpPr txBox="1"/>
          <p:nvPr/>
        </p:nvSpPr>
        <p:spPr>
          <a:xfrm>
            <a:off x="1337765" y="3926074"/>
            <a:ext cx="461665" cy="432048"/>
          </a:xfrm>
          <a:prstGeom prst="rect">
            <a:avLst/>
          </a:prstGeom>
          <a:noFill/>
        </p:spPr>
        <p:txBody>
          <a:bodyPr vert="eaVert" wrap="square" rtlCol="0">
            <a:spAutoFit/>
          </a:bodyPr>
          <a:lstStyle/>
          <a:p>
            <a:r>
              <a:rPr lang="en-US" altLang="ko-KR" smtClean="0"/>
              <a:t>…</a:t>
            </a:r>
            <a:endParaRPr lang="ko-KR"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2"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ppt_w/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childTnLst>
                                </p:cTn>
                              </p:par>
                              <p:par>
                                <p:cTn id="39" presetID="17"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ppt_x</p:attrName>
                                        </p:attrNameLst>
                                      </p:cBhvr>
                                      <p:tavLst>
                                        <p:tav tm="0">
                                          <p:val>
                                            <p:strVal val="#ppt_x+#ppt_w/2"/>
                                          </p:val>
                                        </p:tav>
                                        <p:tav tm="100000">
                                          <p:val>
                                            <p:strVal val="#ppt_x"/>
                                          </p:val>
                                        </p:tav>
                                      </p:tavLst>
                                    </p:anim>
                                    <p:anim calcmode="lin" valueType="num">
                                      <p:cBhvr>
                                        <p:cTn id="42" dur="1000" fill="hold"/>
                                        <p:tgtEl>
                                          <p:spTgt spid="18"/>
                                        </p:tgtEl>
                                        <p:attrNameLst>
                                          <p:attrName>ppt_y</p:attrName>
                                        </p:attrNameLst>
                                      </p:cBhvr>
                                      <p:tavLst>
                                        <p:tav tm="0">
                                          <p:val>
                                            <p:strVal val="#ppt_y"/>
                                          </p:val>
                                        </p:tav>
                                        <p:tav tm="100000">
                                          <p:val>
                                            <p:strVal val="#ppt_y"/>
                                          </p:val>
                                        </p:tav>
                                      </p:tavLst>
                                    </p:anim>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ppt_x</p:attrName>
                                        </p:attrNameLst>
                                      </p:cBhvr>
                                      <p:tavLst>
                                        <p:tav tm="0">
                                          <p:val>
                                            <p:strVal val="#ppt_x-#ppt_w/2"/>
                                          </p:val>
                                        </p:tav>
                                        <p:tav tm="100000">
                                          <p:val>
                                            <p:strVal val="#ppt_x"/>
                                          </p:val>
                                        </p:tav>
                                      </p:tavLst>
                                    </p:anim>
                                    <p:anim calcmode="lin" valueType="num">
                                      <p:cBhvr>
                                        <p:cTn id="50" dur="1000" fill="hold"/>
                                        <p:tgtEl>
                                          <p:spTgt spid="22"/>
                                        </p:tgtEl>
                                        <p:attrNameLst>
                                          <p:attrName>ppt_y</p:attrName>
                                        </p:attrNameLst>
                                      </p:cBhvr>
                                      <p:tavLst>
                                        <p:tav tm="0">
                                          <p:val>
                                            <p:strVal val="#ppt_y"/>
                                          </p:val>
                                        </p:tav>
                                        <p:tav tm="100000">
                                          <p:val>
                                            <p:strVal val="#ppt_y"/>
                                          </p:val>
                                        </p:tav>
                                      </p:tavLst>
                                    </p:anim>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ppt_x</p:attrName>
                                        </p:attrNameLst>
                                      </p:cBhvr>
                                      <p:tavLst>
                                        <p:tav tm="0">
                                          <p:val>
                                            <p:strVal val="#ppt_x-#ppt_w/2"/>
                                          </p:val>
                                        </p:tav>
                                        <p:tav tm="100000">
                                          <p:val>
                                            <p:strVal val="#ppt_x"/>
                                          </p:val>
                                        </p:tav>
                                      </p:tavLst>
                                    </p:anim>
                                    <p:anim calcmode="lin" valueType="num">
                                      <p:cBhvr>
                                        <p:cTn id="56" dur="1000" fill="hold"/>
                                        <p:tgtEl>
                                          <p:spTgt spid="20"/>
                                        </p:tgtEl>
                                        <p:attrNameLst>
                                          <p:attrName>ppt_y</p:attrName>
                                        </p:attrNameLst>
                                      </p:cBhvr>
                                      <p:tavLst>
                                        <p:tav tm="0">
                                          <p:val>
                                            <p:strVal val="#ppt_y"/>
                                          </p:val>
                                        </p:tav>
                                        <p:tav tm="100000">
                                          <p:val>
                                            <p:strVal val="#ppt_y"/>
                                          </p:val>
                                        </p:tav>
                                      </p:tavLst>
                                    </p:anim>
                                    <p:anim calcmode="lin" valueType="num">
                                      <p:cBhvr>
                                        <p:cTn id="57" dur="1000" fill="hold"/>
                                        <p:tgtEl>
                                          <p:spTgt spid="20"/>
                                        </p:tgtEl>
                                        <p:attrNameLst>
                                          <p:attrName>ppt_w</p:attrName>
                                        </p:attrNameLst>
                                      </p:cBhvr>
                                      <p:tavLst>
                                        <p:tav tm="0">
                                          <p:val>
                                            <p:fltVal val="0"/>
                                          </p:val>
                                        </p:tav>
                                        <p:tav tm="100000">
                                          <p:val>
                                            <p:strVal val="#ppt_w"/>
                                          </p:val>
                                        </p:tav>
                                      </p:tavLst>
                                    </p:anim>
                                    <p:anim calcmode="lin" valueType="num">
                                      <p:cBhvr>
                                        <p:cTn id="58"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572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72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572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572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7" presetClass="entr" presetSubtype="2" fill="hold" nodeType="clickEffect">
                                  <p:stCondLst>
                                    <p:cond delay="0"/>
                                  </p:stCondLst>
                                  <p:childTnLst>
                                    <p:set>
                                      <p:cBhvr>
                                        <p:cTn id="72" dur="1" fill="hold">
                                          <p:stCondLst>
                                            <p:cond delay="0"/>
                                          </p:stCondLst>
                                        </p:cTn>
                                        <p:tgtEl>
                                          <p:spTgt spid="2057226"/>
                                        </p:tgtEl>
                                        <p:attrNameLst>
                                          <p:attrName>style.visibility</p:attrName>
                                        </p:attrNameLst>
                                      </p:cBhvr>
                                      <p:to>
                                        <p:strVal val="visible"/>
                                      </p:to>
                                    </p:set>
                                    <p:anim calcmode="lin" valueType="num">
                                      <p:cBhvr>
                                        <p:cTn id="73" dur="1000" fill="hold"/>
                                        <p:tgtEl>
                                          <p:spTgt spid="2057226"/>
                                        </p:tgtEl>
                                        <p:attrNameLst>
                                          <p:attrName>ppt_x</p:attrName>
                                        </p:attrNameLst>
                                      </p:cBhvr>
                                      <p:tavLst>
                                        <p:tav tm="0">
                                          <p:val>
                                            <p:strVal val="#ppt_x+#ppt_w/2"/>
                                          </p:val>
                                        </p:tav>
                                        <p:tav tm="100000">
                                          <p:val>
                                            <p:strVal val="#ppt_x"/>
                                          </p:val>
                                        </p:tav>
                                      </p:tavLst>
                                    </p:anim>
                                    <p:anim calcmode="lin" valueType="num">
                                      <p:cBhvr>
                                        <p:cTn id="74" dur="1000" fill="hold"/>
                                        <p:tgtEl>
                                          <p:spTgt spid="2057226"/>
                                        </p:tgtEl>
                                        <p:attrNameLst>
                                          <p:attrName>ppt_y</p:attrName>
                                        </p:attrNameLst>
                                      </p:cBhvr>
                                      <p:tavLst>
                                        <p:tav tm="0">
                                          <p:val>
                                            <p:strVal val="#ppt_y"/>
                                          </p:val>
                                        </p:tav>
                                        <p:tav tm="100000">
                                          <p:val>
                                            <p:strVal val="#ppt_y"/>
                                          </p:val>
                                        </p:tav>
                                      </p:tavLst>
                                    </p:anim>
                                    <p:anim calcmode="lin" valueType="num">
                                      <p:cBhvr>
                                        <p:cTn id="75" dur="1000" fill="hold"/>
                                        <p:tgtEl>
                                          <p:spTgt spid="2057226"/>
                                        </p:tgtEl>
                                        <p:attrNameLst>
                                          <p:attrName>ppt_w</p:attrName>
                                        </p:attrNameLst>
                                      </p:cBhvr>
                                      <p:tavLst>
                                        <p:tav tm="0">
                                          <p:val>
                                            <p:fltVal val="0"/>
                                          </p:val>
                                        </p:tav>
                                        <p:tav tm="100000">
                                          <p:val>
                                            <p:strVal val="#ppt_w"/>
                                          </p:val>
                                        </p:tav>
                                      </p:tavLst>
                                    </p:anim>
                                    <p:anim calcmode="lin" valueType="num">
                                      <p:cBhvr>
                                        <p:cTn id="76" dur="1000" fill="hold"/>
                                        <p:tgtEl>
                                          <p:spTgt spid="2057226"/>
                                        </p:tgtEl>
                                        <p:attrNameLst>
                                          <p:attrName>ppt_h</p:attrName>
                                        </p:attrNameLst>
                                      </p:cBhvr>
                                      <p:tavLst>
                                        <p:tav tm="0">
                                          <p:val>
                                            <p:strVal val="#ppt_h"/>
                                          </p:val>
                                        </p:tav>
                                        <p:tav tm="100000">
                                          <p:val>
                                            <p:strVal val="#ppt_h"/>
                                          </p:val>
                                        </p:tav>
                                      </p:tavLst>
                                    </p:anim>
                                  </p:childTnLst>
                                </p:cTn>
                              </p:par>
                              <p:par>
                                <p:cTn id="77" presetID="17" presetClass="entr" presetSubtype="2" fill="hold" grpId="0" nodeType="withEffect">
                                  <p:stCondLst>
                                    <p:cond delay="0"/>
                                  </p:stCondLst>
                                  <p:childTnLst>
                                    <p:set>
                                      <p:cBhvr>
                                        <p:cTn id="78" dur="1" fill="hold">
                                          <p:stCondLst>
                                            <p:cond delay="0"/>
                                          </p:stCondLst>
                                        </p:cTn>
                                        <p:tgtEl>
                                          <p:spTgt spid="2057227"/>
                                        </p:tgtEl>
                                        <p:attrNameLst>
                                          <p:attrName>style.visibility</p:attrName>
                                        </p:attrNameLst>
                                      </p:cBhvr>
                                      <p:to>
                                        <p:strVal val="visible"/>
                                      </p:to>
                                    </p:set>
                                    <p:anim calcmode="lin" valueType="num">
                                      <p:cBhvr>
                                        <p:cTn id="79" dur="1000" fill="hold"/>
                                        <p:tgtEl>
                                          <p:spTgt spid="2057227"/>
                                        </p:tgtEl>
                                        <p:attrNameLst>
                                          <p:attrName>ppt_x</p:attrName>
                                        </p:attrNameLst>
                                      </p:cBhvr>
                                      <p:tavLst>
                                        <p:tav tm="0">
                                          <p:val>
                                            <p:strVal val="#ppt_x+#ppt_w/2"/>
                                          </p:val>
                                        </p:tav>
                                        <p:tav tm="100000">
                                          <p:val>
                                            <p:strVal val="#ppt_x"/>
                                          </p:val>
                                        </p:tav>
                                      </p:tavLst>
                                    </p:anim>
                                    <p:anim calcmode="lin" valueType="num">
                                      <p:cBhvr>
                                        <p:cTn id="80" dur="1000" fill="hold"/>
                                        <p:tgtEl>
                                          <p:spTgt spid="2057227"/>
                                        </p:tgtEl>
                                        <p:attrNameLst>
                                          <p:attrName>ppt_y</p:attrName>
                                        </p:attrNameLst>
                                      </p:cBhvr>
                                      <p:tavLst>
                                        <p:tav tm="0">
                                          <p:val>
                                            <p:strVal val="#ppt_y"/>
                                          </p:val>
                                        </p:tav>
                                        <p:tav tm="100000">
                                          <p:val>
                                            <p:strVal val="#ppt_y"/>
                                          </p:val>
                                        </p:tav>
                                      </p:tavLst>
                                    </p:anim>
                                    <p:anim calcmode="lin" valueType="num">
                                      <p:cBhvr>
                                        <p:cTn id="81" dur="1000" fill="hold"/>
                                        <p:tgtEl>
                                          <p:spTgt spid="2057227"/>
                                        </p:tgtEl>
                                        <p:attrNameLst>
                                          <p:attrName>ppt_w</p:attrName>
                                        </p:attrNameLst>
                                      </p:cBhvr>
                                      <p:tavLst>
                                        <p:tav tm="0">
                                          <p:val>
                                            <p:fltVal val="0"/>
                                          </p:val>
                                        </p:tav>
                                        <p:tav tm="100000">
                                          <p:val>
                                            <p:strVal val="#ppt_w"/>
                                          </p:val>
                                        </p:tav>
                                      </p:tavLst>
                                    </p:anim>
                                    <p:anim calcmode="lin" valueType="num">
                                      <p:cBhvr>
                                        <p:cTn id="82" dur="1000" fill="hold"/>
                                        <p:tgtEl>
                                          <p:spTgt spid="2057227"/>
                                        </p:tgtEl>
                                        <p:attrNameLst>
                                          <p:attrName>ppt_h</p:attrName>
                                        </p:attrNameLst>
                                      </p:cBhvr>
                                      <p:tavLst>
                                        <p:tav tm="0">
                                          <p:val>
                                            <p:strVal val="#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2057225"/>
                                        </p:tgtEl>
                                        <p:attrNameLst>
                                          <p:attrName>style.visibility</p:attrName>
                                        </p:attrNameLst>
                                      </p:cBhvr>
                                      <p:to>
                                        <p:strVal val="visible"/>
                                      </p:to>
                                    </p:set>
                                    <p:animEffect transition="in" filter="checkerboard(across)">
                                      <p:cBhvr>
                                        <p:cTn id="87" dur="500"/>
                                        <p:tgtEl>
                                          <p:spTgt spid="205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220" grpId="0" animBg="1"/>
      <p:bldP spid="2057221" grpId="0" animBg="1"/>
      <p:bldP spid="2057222" grpId="0" animBg="1"/>
      <p:bldP spid="2057223" grpId="0" animBg="1"/>
      <p:bldP spid="2057227" grpId="0"/>
      <p:bldP spid="12" grpId="0" animBg="1"/>
      <p:bldP spid="13" grpId="0" animBg="1"/>
      <p:bldP spid="18" grpId="0"/>
      <p:bldP spid="20" grpId="0"/>
      <p:bldP spid="25" grpId="0" animBg="1"/>
      <p:bldP spid="26" grpId="0" animBg="1"/>
      <p:bldP spid="27" grpId="0" animBg="1"/>
      <p:bldP spid="28" grpId="0"/>
      <p:bldP spid="29" grpId="0" animBg="1"/>
      <p:bldP spid="30" grpId="0"/>
      <p:bldP spid="31" grpId="0" animBg="1"/>
      <p:bldP spid="32" grpId="0" animBg="1"/>
      <p:bldP spid="33" grpId="0" animBg="1"/>
      <p:bldP spid="34" grpId="0" animBg="1"/>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smtClean="0"/>
              <a:t>Actual Attack</a:t>
            </a:r>
            <a:endParaRPr lang="ko-KR" altLang="en-US" sz="3200"/>
          </a:p>
        </p:txBody>
      </p:sp>
      <p:sp>
        <p:nvSpPr>
          <p:cNvPr id="3" name="내용 개체 틀 2"/>
          <p:cNvSpPr>
            <a:spLocks noGrp="1"/>
          </p:cNvSpPr>
          <p:nvPr>
            <p:ph idx="1"/>
          </p:nvPr>
        </p:nvSpPr>
        <p:spPr/>
        <p:txBody>
          <a:bodyPr>
            <a:normAutofit/>
          </a:bodyPr>
          <a:lstStyle/>
          <a:p>
            <a:r>
              <a:rPr lang="en-US" altLang="ko-KR" sz="2400" smtClean="0"/>
              <a:t>Execution Phase</a:t>
            </a:r>
          </a:p>
          <a:p>
            <a:pPr lvl="1"/>
            <a:endParaRPr lang="en-US" altLang="ko-KR" sz="2000" smtClean="0">
              <a:latin typeface="Corbel" pitchFamily="34" charset="0"/>
            </a:endParaRPr>
          </a:p>
          <a:p>
            <a:pPr lvl="1"/>
            <a:r>
              <a:rPr lang="en-US" altLang="ko-KR" sz="2400" smtClean="0">
                <a:latin typeface="Corbel" pitchFamily="34" charset="0"/>
              </a:rPr>
              <a:t>Termination condition</a:t>
            </a:r>
          </a:p>
          <a:p>
            <a:pPr lvl="1">
              <a:buNone/>
            </a:pPr>
            <a:r>
              <a:rPr lang="en-US" altLang="ko-KR" sz="2000" smtClean="0">
                <a:latin typeface="Corbel" pitchFamily="34" charset="0"/>
              </a:rPr>
              <a:t>             Keyword terminates when the querier A receives more than 300    </a:t>
            </a:r>
          </a:p>
          <a:p>
            <a:pPr lvl="1">
              <a:buNone/>
            </a:pPr>
            <a:r>
              <a:rPr lang="en-US" altLang="ko-KR" sz="2000" smtClean="0">
                <a:latin typeface="Corbel" pitchFamily="34" charset="0"/>
              </a:rPr>
              <a:t>             keyword matches in response to SEARCH_REQ messages</a:t>
            </a:r>
          </a:p>
          <a:p>
            <a:pPr lvl="1">
              <a:buNone/>
            </a:pPr>
            <a:r>
              <a:rPr lang="en-US" altLang="ko-KR" sz="2000" b="1" smtClean="0">
                <a:latin typeface="Corbel" pitchFamily="34" charset="0"/>
              </a:rPr>
              <a:t>             =&gt; malicious node sends a list of 300 bogus matches in reponse</a:t>
            </a:r>
          </a:p>
          <a:p>
            <a:pPr lvl="1">
              <a:buNone/>
            </a:pPr>
            <a:endParaRPr lang="en-US" altLang="ko-KR" sz="2000" smtClean="0">
              <a:latin typeface="Corbel" pitchFamily="34" charset="0"/>
            </a:endParaRPr>
          </a:p>
          <a:p>
            <a:pPr lvl="1"/>
            <a:r>
              <a:rPr lang="en-US" altLang="ko-KR" sz="2000" smtClean="0">
                <a:latin typeface="Corbel" pitchFamily="34" charset="0"/>
              </a:rPr>
              <a:t> </a:t>
            </a:r>
            <a:r>
              <a:rPr lang="en-US" altLang="ko-KR" sz="2400" smtClean="0">
                <a:latin typeface="Corbel" pitchFamily="34" charset="0"/>
              </a:rPr>
              <a:t>Timeout condition</a:t>
            </a:r>
            <a:endParaRPr lang="en-US" altLang="ko-KR" sz="2000" smtClean="0">
              <a:latin typeface="Corbel" pitchFamily="34" charset="0"/>
            </a:endParaRPr>
          </a:p>
          <a:p>
            <a:pPr lvl="1">
              <a:buNone/>
            </a:pPr>
            <a:r>
              <a:rPr lang="en-US" altLang="ko-KR" sz="2000" smtClean="0">
                <a:latin typeface="Corbel" pitchFamily="34" charset="0"/>
              </a:rPr>
              <a:t>              No reply for 25 seconds, it will stop sending message.</a:t>
            </a:r>
          </a:p>
          <a:p>
            <a:pPr lvl="1">
              <a:buNone/>
            </a:pPr>
            <a:r>
              <a:rPr lang="en-US" altLang="ko-KR" sz="2000" b="1" smtClean="0">
                <a:latin typeface="Corbel" pitchFamily="34" charset="0"/>
              </a:rPr>
              <a:t>              =&gt; </a:t>
            </a:r>
            <a:r>
              <a:rPr lang="en-US" altLang="ko-KR" sz="2000" b="1" smtClean="0">
                <a:latin typeface="Corbel" pitchFamily="34" charset="0"/>
                <a:ea typeface="Corbel" pitchFamily="34" charset="0"/>
                <a:cs typeface="Corbel" pitchFamily="34" charset="0"/>
              </a:rPr>
              <a:t>Provide many non-existing contacts</a:t>
            </a:r>
          </a:p>
          <a:p>
            <a:pPr lvl="1">
              <a:buNone/>
            </a:pPr>
            <a:endParaRPr lang="en-US" altLang="ko-KR" sz="2000" smtClean="0">
              <a:latin typeface="Corbel" pitchFamily="34" charset="0"/>
            </a:endParaRPr>
          </a:p>
          <a:p>
            <a:pPr lvl="1">
              <a:buNone/>
            </a:pPr>
            <a:r>
              <a:rPr lang="en-US" altLang="ko-KR" sz="2000" smtClean="0">
                <a:latin typeface="Corbel" pitchFamily="34" charset="0"/>
              </a:rPr>
              <a:t>             </a:t>
            </a:r>
          </a:p>
          <a:p>
            <a:pPr lvl="1">
              <a:buNone/>
            </a:pPr>
            <a:r>
              <a:rPr lang="en-US" altLang="ko-KR" sz="2000" smtClean="0">
                <a:latin typeface="Corbel" pitchFamily="34" charset="0"/>
              </a:rPr>
              <a:t>              </a:t>
            </a:r>
            <a:endParaRPr lang="en-US" altLang="ko-KR" sz="2400" smtClean="0"/>
          </a:p>
          <a:p>
            <a:pPr>
              <a:buNone/>
            </a:pPr>
            <a:endParaRPr lang="ko-KR" altLang="en-US" sz="240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16</a:t>
            </a:fld>
            <a:endParaRPr lang="ko-K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563616" y="1508848"/>
            <a:ext cx="8064895" cy="1800200"/>
          </a:xfrm>
        </p:spPr>
        <p:txBody>
          <a:bodyPr>
            <a:normAutofit/>
          </a:bodyPr>
          <a:lstStyle/>
          <a:p>
            <a:r>
              <a:rPr lang="en-US" altLang="ko-KR" sz="4400" smtClean="0"/>
              <a:t>Attack Evaluation</a:t>
            </a:r>
            <a:endParaRPr lang="ko-KR" altLang="en-US" sz="4400" dirty="0"/>
          </a:p>
        </p:txBody>
      </p:sp>
      <p:sp>
        <p:nvSpPr>
          <p:cNvPr id="4" name="슬라이드 번호 개체 틀 3"/>
          <p:cNvSpPr>
            <a:spLocks noGrp="1"/>
          </p:cNvSpPr>
          <p:nvPr>
            <p:ph type="sldNum" sz="quarter" idx="4294967295"/>
          </p:nvPr>
        </p:nvSpPr>
        <p:spPr>
          <a:xfrm>
            <a:off x="1" y="6424088"/>
            <a:ext cx="433388" cy="366183"/>
          </a:xfrm>
        </p:spPr>
        <p:txBody>
          <a:bodyPr/>
          <a:lstStyle/>
          <a:p>
            <a:fld id="{4BEDD84E-25D4-4983-8AA1-2863C96F08D9}" type="slidenum">
              <a:rPr lang="ko-KR" altLang="en-US" smtClean="0"/>
              <a:pPr/>
              <a:t>17</a:t>
            </a:fld>
            <a:endParaRPr lang="ko-KR" altLang="en-US" dirty="0"/>
          </a:p>
        </p:txBody>
      </p:sp>
    </p:spTree>
    <p:extLst>
      <p:ext uri="{BB962C8B-B14F-4D97-AF65-F5344CB8AC3E}">
        <p14:creationId xmlns="" xmlns:p14="http://schemas.microsoft.com/office/powerpoint/2010/main" val="357681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Summary of Estimated Cost</a:t>
            </a:r>
          </a:p>
        </p:txBody>
      </p:sp>
      <p:sp>
        <p:nvSpPr>
          <p:cNvPr id="28674" name="Rectangle 3"/>
          <p:cNvSpPr>
            <a:spLocks noGrp="1" noChangeArrowheads="1"/>
          </p:cNvSpPr>
          <p:nvPr>
            <p:ph type="body" idx="1"/>
          </p:nvPr>
        </p:nvSpPr>
        <p:spPr/>
        <p:txBody>
          <a:bodyPr/>
          <a:lstStyle/>
          <a:p>
            <a:r>
              <a:rPr lang="en-US" altLang="ko-KR" sz="2400" dirty="0" smtClean="0">
                <a:latin typeface="Corbel" pitchFamily="34" charset="0"/>
                <a:ea typeface="ＭＳ Ｐゴシック" pitchFamily="34" charset="-128"/>
                <a:cs typeface="Corbel" pitchFamily="34" charset="0"/>
              </a:rPr>
              <a:t>Assumption</a:t>
            </a:r>
          </a:p>
          <a:p>
            <a:pPr lvl="1"/>
            <a:r>
              <a:rPr lang="en-US" altLang="ko-KR" sz="2000" dirty="0" smtClean="0">
                <a:latin typeface="Corbel" pitchFamily="34" charset="0"/>
                <a:ea typeface="Corbel" pitchFamily="34" charset="0"/>
                <a:cs typeface="Corbel" pitchFamily="34" charset="0"/>
              </a:rPr>
              <a:t>Total 1M nodes</a:t>
            </a:r>
          </a:p>
          <a:p>
            <a:pPr lvl="1"/>
            <a:r>
              <a:rPr lang="en-US" altLang="ko-KR" sz="2000" dirty="0" smtClean="0">
                <a:latin typeface="Corbel" pitchFamily="34" charset="0"/>
                <a:ea typeface="Corbel" pitchFamily="34" charset="0"/>
                <a:cs typeface="Corbel" pitchFamily="34" charset="0"/>
              </a:rPr>
              <a:t>860 routing table entries</a:t>
            </a:r>
          </a:p>
          <a:p>
            <a:pPr lvl="1"/>
            <a:r>
              <a:rPr lang="en-US" altLang="ko-KR" sz="2000" dirty="0" smtClean="0">
                <a:latin typeface="Corbel" pitchFamily="34" charset="0"/>
                <a:ea typeface="Corbel" pitchFamily="34" charset="0"/>
                <a:cs typeface="Corbel" pitchFamily="34" charset="0"/>
              </a:rPr>
              <a:t>100 Mbps network link</a:t>
            </a:r>
          </a:p>
          <a:p>
            <a:endParaRPr lang="en-US" altLang="ko-KR" sz="2400" dirty="0" smtClean="0">
              <a:latin typeface="Corbel" pitchFamily="34" charset="0"/>
              <a:ea typeface="ＭＳ Ｐゴシック" pitchFamily="34" charset="-128"/>
              <a:cs typeface="Corbel" pitchFamily="34" charset="0"/>
            </a:endParaRPr>
          </a:p>
          <a:p>
            <a:r>
              <a:rPr lang="en-US" altLang="ko-KR" sz="2400" dirty="0" smtClean="0">
                <a:latin typeface="Corbel" pitchFamily="34" charset="0"/>
                <a:ea typeface="ＭＳ Ｐゴシック" pitchFamily="34" charset="-128"/>
                <a:cs typeface="Corbel" pitchFamily="34" charset="0"/>
              </a:rPr>
              <a:t>Preparation phase cost</a:t>
            </a:r>
          </a:p>
          <a:p>
            <a:pPr lvl="1"/>
            <a:r>
              <a:rPr lang="en-US" altLang="ko-KR" sz="2000" dirty="0" smtClean="0">
                <a:latin typeface="Corbel" pitchFamily="34" charset="0"/>
                <a:ea typeface="Corbel" pitchFamily="34" charset="0"/>
                <a:cs typeface="Corbel" pitchFamily="34" charset="0"/>
              </a:rPr>
              <a:t>41.2GB bandwidth to hijack 30% of routing table</a:t>
            </a:r>
          </a:p>
          <a:p>
            <a:pPr lvl="1"/>
            <a:r>
              <a:rPr lang="en-US" altLang="ko-KR" sz="2000" dirty="0" smtClean="0">
                <a:latin typeface="Corbel" pitchFamily="34" charset="0"/>
                <a:ea typeface="Corbel" pitchFamily="34" charset="0"/>
                <a:cs typeface="Corbel" pitchFamily="34" charset="0"/>
              </a:rPr>
              <a:t>Takes 55 minutes with 100 Mbps link</a:t>
            </a:r>
          </a:p>
          <a:p>
            <a:endParaRPr lang="en-US" altLang="ko-KR" sz="2400" dirty="0" smtClean="0">
              <a:latin typeface="Corbel" pitchFamily="34" charset="0"/>
              <a:ea typeface="ＭＳ Ｐゴシック" pitchFamily="34" charset="-128"/>
              <a:cs typeface="Corbel" pitchFamily="34" charset="0"/>
            </a:endParaRPr>
          </a:p>
          <a:p>
            <a:r>
              <a:rPr lang="en-US" altLang="ko-KR" sz="2400" dirty="0" smtClean="0">
                <a:latin typeface="Corbel" pitchFamily="34" charset="0"/>
                <a:ea typeface="ＭＳ Ｐゴシック" pitchFamily="34" charset="-128"/>
                <a:cs typeface="Corbel" pitchFamily="34" charset="0"/>
              </a:rPr>
              <a:t>Execution phase cost</a:t>
            </a:r>
          </a:p>
          <a:p>
            <a:pPr lvl="1"/>
            <a:r>
              <a:rPr lang="en-US" altLang="ko-KR" sz="2000" dirty="0" smtClean="0">
                <a:latin typeface="Corbel" pitchFamily="34" charset="0"/>
                <a:ea typeface="Corbel" pitchFamily="34" charset="0"/>
                <a:cs typeface="Corbel" pitchFamily="34" charset="0"/>
              </a:rPr>
              <a:t>100 Mbps link is sufficient to stop 65% of WHOLE query messages.</a:t>
            </a:r>
          </a:p>
        </p:txBody>
      </p:sp>
      <p:sp>
        <p:nvSpPr>
          <p:cNvPr id="28675"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A979674F-6024-43BA-9A44-686632A627D1}" type="slidenum">
              <a:rPr lang="en-US" altLang="ko-KR"/>
              <a:pPr/>
              <a:t>18</a:t>
            </a:fld>
            <a:endParaRPr lang="en-US" altLang="ko-K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Large Scale PlanetLab Experiment</a:t>
            </a:r>
          </a:p>
        </p:txBody>
      </p:sp>
      <p:sp>
        <p:nvSpPr>
          <p:cNvPr id="30722" name="Rectangle 3"/>
          <p:cNvSpPr>
            <a:spLocks noGrp="1" noChangeArrowheads="1"/>
          </p:cNvSpPr>
          <p:nvPr>
            <p:ph type="body" idx="1"/>
          </p:nvPr>
        </p:nvSpPr>
        <p:spPr>
          <a:xfrm>
            <a:off x="251520" y="1268944"/>
            <a:ext cx="8686800" cy="914400"/>
          </a:xfrm>
        </p:spPr>
        <p:txBody>
          <a:bodyPr/>
          <a:lstStyle/>
          <a:p>
            <a:pPr>
              <a:lnSpc>
                <a:spcPct val="90000"/>
              </a:lnSpc>
            </a:pPr>
            <a:r>
              <a:rPr lang="en-US" altLang="ko-KR" sz="2400" smtClean="0">
                <a:latin typeface="Corbel" pitchFamily="34" charset="0"/>
                <a:ea typeface="ＭＳ Ｐゴシック" pitchFamily="34" charset="-128"/>
                <a:cs typeface="Corbel" pitchFamily="34" charset="0"/>
              </a:rPr>
              <a:t>11,303 ~ 16,105 Kad nodes running on ~500 PlanetLab machines</a:t>
            </a:r>
          </a:p>
        </p:txBody>
      </p:sp>
      <p:pic>
        <p:nvPicPr>
          <p:cNvPr id="30723" name="Picture 4" descr="planetlab_message"/>
          <p:cNvPicPr>
            <a:picLocks noChangeAspect="1" noChangeArrowheads="1"/>
          </p:cNvPicPr>
          <p:nvPr/>
        </p:nvPicPr>
        <p:blipFill>
          <a:blip r:embed="rId3" cstate="print"/>
          <a:srcRect/>
          <a:stretch>
            <a:fillRect/>
          </a:stretch>
        </p:blipFill>
        <p:spPr bwMode="auto">
          <a:xfrm>
            <a:off x="3049336" y="2020959"/>
            <a:ext cx="3048000" cy="2460625"/>
          </a:xfrm>
          <a:prstGeom prst="rect">
            <a:avLst/>
          </a:prstGeom>
          <a:noFill/>
          <a:ln w="9525">
            <a:noFill/>
            <a:miter lim="800000"/>
            <a:headEnd/>
            <a:tailEnd/>
          </a:ln>
        </p:spPr>
      </p:pic>
      <p:pic>
        <p:nvPicPr>
          <p:cNvPr id="30724" name="Picture 5" descr="planetlab_query"/>
          <p:cNvPicPr>
            <a:picLocks noChangeAspect="1" noChangeArrowheads="1"/>
          </p:cNvPicPr>
          <p:nvPr/>
        </p:nvPicPr>
        <p:blipFill>
          <a:blip r:embed="rId4" cstate="print"/>
          <a:srcRect/>
          <a:stretch>
            <a:fillRect/>
          </a:stretch>
        </p:blipFill>
        <p:spPr bwMode="auto">
          <a:xfrm>
            <a:off x="-24064" y="2020959"/>
            <a:ext cx="3073400" cy="2484437"/>
          </a:xfrm>
          <a:prstGeom prst="rect">
            <a:avLst/>
          </a:prstGeom>
          <a:noFill/>
          <a:ln w="9525">
            <a:noFill/>
            <a:miter lim="800000"/>
            <a:headEnd/>
            <a:tailEnd/>
          </a:ln>
        </p:spPr>
      </p:pic>
      <p:pic>
        <p:nvPicPr>
          <p:cNvPr id="30725" name="Picture 6" descr="planetlab_bytes"/>
          <p:cNvPicPr>
            <a:picLocks noChangeAspect="1" noChangeArrowheads="1"/>
          </p:cNvPicPr>
          <p:nvPr/>
        </p:nvPicPr>
        <p:blipFill>
          <a:blip r:embed="rId5" cstate="print"/>
          <a:srcRect/>
          <a:stretch>
            <a:fillRect/>
          </a:stretch>
        </p:blipFill>
        <p:spPr bwMode="auto">
          <a:xfrm>
            <a:off x="6173536" y="2030484"/>
            <a:ext cx="2971800" cy="2443162"/>
          </a:xfrm>
          <a:prstGeom prst="rect">
            <a:avLst/>
          </a:prstGeom>
          <a:noFill/>
          <a:ln w="9525">
            <a:noFill/>
            <a:miter lim="800000"/>
            <a:headEnd/>
            <a:tailEnd/>
          </a:ln>
        </p:spPr>
      </p:pic>
      <p:sp>
        <p:nvSpPr>
          <p:cNvPr id="2118663" name="Rectangle 7"/>
          <p:cNvSpPr>
            <a:spLocks noChangeArrowheads="1"/>
          </p:cNvSpPr>
          <p:nvPr/>
        </p:nvSpPr>
        <p:spPr bwMode="auto">
          <a:xfrm>
            <a:off x="227456" y="4713296"/>
            <a:ext cx="86868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Font typeface="Wingdings" pitchFamily="2" charset="2"/>
              <a:buChar char="v"/>
              <a:defRPr/>
            </a:pPr>
            <a:r>
              <a:rPr lang="en-US" sz="2400" smtClean="0">
                <a:latin typeface="Verdana" charset="0"/>
                <a:ea typeface="Osaka" charset="0"/>
              </a:rPr>
              <a:t>Comparison </a:t>
            </a:r>
            <a:r>
              <a:rPr lang="en-US" sz="2400">
                <a:latin typeface="Verdana" charset="0"/>
                <a:ea typeface="Osaka" charset="0"/>
              </a:rPr>
              <a:t>between expected and measured </a:t>
            </a:r>
          </a:p>
          <a:p>
            <a:pPr marL="742950" lvl="1" indent="-285750">
              <a:spcBef>
                <a:spcPct val="20000"/>
              </a:spcBef>
              <a:buClr>
                <a:schemeClr val="accent2"/>
              </a:buClr>
              <a:buFont typeface="Webdings" charset="0"/>
              <a:buChar char="4"/>
              <a:defRPr/>
            </a:pPr>
            <a:r>
              <a:rPr lang="en-US" sz="2000">
                <a:latin typeface="Verdana" charset="0"/>
                <a:ea typeface="Osaka" charset="0"/>
              </a:rPr>
              <a:t>keyword query failures</a:t>
            </a:r>
          </a:p>
          <a:p>
            <a:pPr marL="742950" lvl="1" indent="-285750">
              <a:spcBef>
                <a:spcPct val="20000"/>
              </a:spcBef>
              <a:buClr>
                <a:schemeClr val="accent2"/>
              </a:buClr>
              <a:buFont typeface="Webdings" charset="0"/>
              <a:buChar char="4"/>
              <a:defRPr/>
            </a:pPr>
            <a:r>
              <a:rPr lang="en-US" sz="2000">
                <a:latin typeface="Verdana" charset="0"/>
                <a:ea typeface="Osaka" charset="0"/>
              </a:rPr>
              <a:t>Number of messages used to attack one node</a:t>
            </a:r>
          </a:p>
          <a:p>
            <a:pPr marL="742950" lvl="1" indent="-285750">
              <a:spcBef>
                <a:spcPct val="20000"/>
              </a:spcBef>
              <a:buClr>
                <a:schemeClr val="accent2"/>
              </a:buClr>
              <a:buFont typeface="Webdings" charset="0"/>
              <a:buChar char="4"/>
              <a:defRPr/>
            </a:pPr>
            <a:r>
              <a:rPr lang="en-US" sz="2000">
                <a:latin typeface="Verdana" charset="0"/>
                <a:ea typeface="Osaka" charset="0"/>
              </a:rPr>
              <a:t>Bandwidth usage</a:t>
            </a:r>
          </a:p>
        </p:txBody>
      </p:sp>
      <p:sp>
        <p:nvSpPr>
          <p:cNvPr id="30727"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6236D8D6-0066-4721-9CA8-E633F990A683}" type="slidenum">
              <a:rPr lang="en-US" altLang="ko-KR"/>
              <a:pPr/>
              <a:t>19</a:t>
            </a:fld>
            <a:endParaRPr lang="en-US" altLang="ko-KR"/>
          </a:p>
        </p:txBody>
      </p:sp>
      <p:pic>
        <p:nvPicPr>
          <p:cNvPr id="9" name="Picture 4" descr="planetlab_message"/>
          <p:cNvPicPr>
            <a:picLocks noChangeAspect="1" noChangeArrowheads="1"/>
          </p:cNvPicPr>
          <p:nvPr/>
        </p:nvPicPr>
        <p:blipFill>
          <a:blip r:embed="rId3" cstate="print"/>
          <a:srcRect/>
          <a:stretch>
            <a:fillRect/>
          </a:stretch>
        </p:blipFill>
        <p:spPr bwMode="auto">
          <a:xfrm>
            <a:off x="3074736" y="2036784"/>
            <a:ext cx="3048000" cy="2460625"/>
          </a:xfrm>
          <a:prstGeom prst="rect">
            <a:avLst/>
          </a:prstGeom>
          <a:noFill/>
          <a:ln w="9525">
            <a:noFill/>
            <a:miter lim="800000"/>
            <a:headEnd/>
            <a:tailEnd/>
          </a:ln>
        </p:spPr>
      </p:pic>
      <p:pic>
        <p:nvPicPr>
          <p:cNvPr id="10" name="Picture 5" descr="planetlab_query"/>
          <p:cNvPicPr>
            <a:picLocks noChangeAspect="1" noChangeArrowheads="1"/>
          </p:cNvPicPr>
          <p:nvPr/>
        </p:nvPicPr>
        <p:blipFill>
          <a:blip r:embed="rId4" cstate="print"/>
          <a:srcRect/>
          <a:stretch>
            <a:fillRect/>
          </a:stretch>
        </p:blipFill>
        <p:spPr bwMode="auto">
          <a:xfrm>
            <a:off x="1336" y="2036784"/>
            <a:ext cx="3073400"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563616" y="1508848"/>
            <a:ext cx="8064895" cy="1800200"/>
          </a:xfrm>
        </p:spPr>
        <p:txBody>
          <a:bodyPr>
            <a:normAutofit/>
          </a:bodyPr>
          <a:lstStyle/>
          <a:p>
            <a:r>
              <a:rPr lang="en-US" altLang="ko-KR" sz="4400" smtClean="0"/>
              <a:t>Introduction</a:t>
            </a:r>
            <a:endParaRPr lang="ko-KR" altLang="en-US" sz="4400" dirty="0"/>
          </a:p>
        </p:txBody>
      </p:sp>
      <p:sp>
        <p:nvSpPr>
          <p:cNvPr id="4" name="슬라이드 번호 개체 틀 3"/>
          <p:cNvSpPr>
            <a:spLocks noGrp="1"/>
          </p:cNvSpPr>
          <p:nvPr>
            <p:ph type="sldNum" sz="quarter" idx="4294967295"/>
          </p:nvPr>
        </p:nvSpPr>
        <p:spPr>
          <a:xfrm>
            <a:off x="1" y="6424088"/>
            <a:ext cx="433388" cy="366183"/>
          </a:xfrm>
        </p:spPr>
        <p:txBody>
          <a:bodyPr/>
          <a:lstStyle/>
          <a:p>
            <a:fld id="{4BEDD84E-25D4-4983-8AA1-2863C96F08D9}" type="slidenum">
              <a:rPr lang="ko-KR" altLang="en-US" smtClean="0"/>
              <a:pPr/>
              <a:t>2</a:t>
            </a:fld>
            <a:endParaRPr lang="ko-KR" altLang="en-US" dirty="0"/>
          </a:p>
        </p:txBody>
      </p:sp>
    </p:spTree>
    <p:extLst>
      <p:ext uri="{BB962C8B-B14F-4D97-AF65-F5344CB8AC3E}">
        <p14:creationId xmlns="" xmlns:p14="http://schemas.microsoft.com/office/powerpoint/2010/main" val="3576819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Large Scale Simulation</a:t>
            </a:r>
          </a:p>
        </p:txBody>
      </p:sp>
      <p:sp>
        <p:nvSpPr>
          <p:cNvPr id="30722" name="Rectangle 3"/>
          <p:cNvSpPr>
            <a:spLocks noGrp="1" noChangeArrowheads="1"/>
          </p:cNvSpPr>
          <p:nvPr>
            <p:ph type="body" idx="1"/>
          </p:nvPr>
        </p:nvSpPr>
        <p:spPr>
          <a:xfrm>
            <a:off x="251520" y="1268944"/>
            <a:ext cx="8686800" cy="914400"/>
          </a:xfrm>
        </p:spPr>
        <p:txBody>
          <a:bodyPr/>
          <a:lstStyle/>
          <a:p>
            <a:pPr>
              <a:lnSpc>
                <a:spcPct val="90000"/>
              </a:lnSpc>
            </a:pPr>
            <a:r>
              <a:rPr lang="en-US" altLang="ko-KR" sz="2400" smtClean="0">
                <a:latin typeface="Corbel" pitchFamily="34" charset="0"/>
                <a:ea typeface="ＭＳ Ｐゴシック" pitchFamily="34" charset="-128"/>
                <a:cs typeface="Corbel" pitchFamily="34" charset="0"/>
              </a:rPr>
              <a:t>50,000 nodes  and 50 attackers with DVN</a:t>
            </a:r>
          </a:p>
          <a:p>
            <a:pPr>
              <a:lnSpc>
                <a:spcPct val="90000"/>
              </a:lnSpc>
            </a:pPr>
            <a:r>
              <a:rPr lang="en-US" altLang="ko-KR" sz="2400" smtClean="0">
                <a:latin typeface="Corbel" pitchFamily="34" charset="0"/>
                <a:ea typeface="ＭＳ Ｐゴシック" pitchFamily="34" charset="-128"/>
                <a:cs typeface="Corbel" pitchFamily="34" charset="0"/>
              </a:rPr>
              <a:t>Focus on control plane (routing process)</a:t>
            </a:r>
          </a:p>
        </p:txBody>
      </p:sp>
      <p:sp>
        <p:nvSpPr>
          <p:cNvPr id="30727"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6236D8D6-0066-4721-9CA8-E633F990A683}" type="slidenum">
              <a:rPr lang="en-US" altLang="ko-KR"/>
              <a:pPr/>
              <a:t>20</a:t>
            </a:fld>
            <a:endParaRPr lang="en-US" altLang="ko-KR"/>
          </a:p>
        </p:txBody>
      </p:sp>
      <p:pic>
        <p:nvPicPr>
          <p:cNvPr id="3074" name="Picture 2"/>
          <p:cNvPicPr>
            <a:picLocks noChangeAspect="1" noChangeArrowheads="1"/>
          </p:cNvPicPr>
          <p:nvPr/>
        </p:nvPicPr>
        <p:blipFill>
          <a:blip r:embed="rId3" cstate="print"/>
          <a:srcRect r="48858"/>
          <a:stretch>
            <a:fillRect/>
          </a:stretch>
        </p:blipFill>
        <p:spPr bwMode="auto">
          <a:xfrm>
            <a:off x="2147424" y="2348880"/>
            <a:ext cx="4752528" cy="3487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Screen Shots</a:t>
            </a:r>
          </a:p>
        </p:txBody>
      </p:sp>
      <p:pic>
        <p:nvPicPr>
          <p:cNvPr id="26626" name="Picture 4" descr="windows_stopped"/>
          <p:cNvPicPr>
            <a:picLocks noChangeAspect="1" noChangeArrowheads="1"/>
          </p:cNvPicPr>
          <p:nvPr/>
        </p:nvPicPr>
        <p:blipFill>
          <a:blip r:embed="rId4" cstate="print"/>
          <a:srcRect/>
          <a:stretch>
            <a:fillRect/>
          </a:stretch>
        </p:blipFill>
        <p:spPr bwMode="auto">
          <a:xfrm>
            <a:off x="455749" y="1246179"/>
            <a:ext cx="8195197" cy="4955680"/>
          </a:xfrm>
          <a:prstGeom prst="rect">
            <a:avLst/>
          </a:prstGeom>
          <a:noFill/>
          <a:ln w="9525">
            <a:noFill/>
            <a:miter lim="800000"/>
            <a:headEnd/>
            <a:tailEnd/>
          </a:ln>
        </p:spPr>
      </p:pic>
      <p:pic>
        <p:nvPicPr>
          <p:cNvPr id="2060293" name="Picture 5" descr="windows_stopped_zoomed"/>
          <p:cNvPicPr>
            <a:picLocks noChangeAspect="1" noChangeArrowheads="1"/>
          </p:cNvPicPr>
          <p:nvPr/>
        </p:nvPicPr>
        <p:blipFill>
          <a:blip r:embed="rId5" cstate="print"/>
          <a:srcRect/>
          <a:stretch>
            <a:fillRect/>
          </a:stretch>
        </p:blipFill>
        <p:spPr bwMode="auto">
          <a:xfrm>
            <a:off x="467544" y="1412776"/>
            <a:ext cx="6218238" cy="1762125"/>
          </a:xfrm>
          <a:prstGeom prst="rect">
            <a:avLst/>
          </a:prstGeom>
          <a:noFill/>
          <a:ln w="28575">
            <a:solidFill>
              <a:srgbClr val="0000FF"/>
            </a:solidFill>
            <a:miter lim="800000"/>
            <a:headEnd/>
            <a:tailEnd/>
          </a:ln>
        </p:spPr>
      </p:pic>
      <p:sp>
        <p:nvSpPr>
          <p:cNvPr id="26628"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54DBF928-C8F0-4F5C-8E2D-AB2F2A4D8ACA}" type="slidenum">
              <a:rPr lang="en-US" altLang="ko-KR"/>
              <a:pPr/>
              <a:t>21</a:t>
            </a:fld>
            <a:endParaRPr lang="en-US" altLang="ko-K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60293"/>
                                        </p:tgtEl>
                                        <p:attrNameLst>
                                          <p:attrName>style.visibility</p:attrName>
                                        </p:attrNameLst>
                                      </p:cBhvr>
                                      <p:to>
                                        <p:strVal val="visible"/>
                                      </p:to>
                                    </p:set>
                                    <p:anim calcmode="lin" valueType="num">
                                      <p:cBhvr>
                                        <p:cTn id="7" dur="1000" fill="hold"/>
                                        <p:tgtEl>
                                          <p:spTgt spid="2060293"/>
                                        </p:tgtEl>
                                        <p:attrNameLst>
                                          <p:attrName>ppt_w</p:attrName>
                                        </p:attrNameLst>
                                      </p:cBhvr>
                                      <p:tavLst>
                                        <p:tav tm="0">
                                          <p:val>
                                            <p:fltVal val="0"/>
                                          </p:val>
                                        </p:tav>
                                        <p:tav tm="100000">
                                          <p:val>
                                            <p:strVal val="#ppt_w"/>
                                          </p:val>
                                        </p:tav>
                                      </p:tavLst>
                                    </p:anim>
                                    <p:anim calcmode="lin" valueType="num">
                                      <p:cBhvr>
                                        <p:cTn id="8" dur="1000" fill="hold"/>
                                        <p:tgtEl>
                                          <p:spTgt spid="2060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Reflection Attack</a:t>
            </a:r>
          </a:p>
        </p:txBody>
      </p:sp>
      <p:sp>
        <p:nvSpPr>
          <p:cNvPr id="32770" name="Rectangle 3"/>
          <p:cNvSpPr>
            <a:spLocks noGrp="1" noChangeArrowheads="1"/>
          </p:cNvSpPr>
          <p:nvPr>
            <p:ph type="body" idx="1"/>
          </p:nvPr>
        </p:nvSpPr>
        <p:spPr>
          <a:xfrm>
            <a:off x="228600" y="1350963"/>
            <a:ext cx="8686800" cy="2133600"/>
          </a:xfrm>
        </p:spPr>
        <p:txBody>
          <a:bodyPr/>
          <a:lstStyle/>
          <a:p>
            <a:r>
              <a:rPr lang="en-US" altLang="ko-KR" sz="2000" smtClean="0">
                <a:latin typeface="Corbel" pitchFamily="34" charset="0"/>
                <a:ea typeface="ＭＳ Ｐゴシック" pitchFamily="34" charset="-128"/>
                <a:cs typeface="Corbel" pitchFamily="34" charset="0"/>
              </a:rPr>
              <a:t>Fill node A</a:t>
            </a:r>
            <a:r>
              <a:rPr lang="ja-JP" altLang="en-US" sz="2000" smtClean="0">
                <a:latin typeface="Corbel" pitchFamily="34" charset="0"/>
                <a:ea typeface="ＭＳ Ｐゴシック" pitchFamily="34" charset="-128"/>
                <a:cs typeface="Corbel" pitchFamily="34" charset="0"/>
              </a:rPr>
              <a:t>’</a:t>
            </a:r>
            <a:r>
              <a:rPr lang="en-US" altLang="ja-JP" sz="2000" smtClean="0">
                <a:latin typeface="Corbel" pitchFamily="34" charset="0"/>
                <a:ea typeface="ＭＳ Ｐゴシック" pitchFamily="34" charset="-128"/>
                <a:cs typeface="Corbel" pitchFamily="34" charset="0"/>
              </a:rPr>
              <a:t>s routing table with A itself.</a:t>
            </a:r>
            <a:endParaRPr lang="en-US" altLang="ko-KR" sz="2000" smtClean="0">
              <a:latin typeface="Corbel" pitchFamily="34" charset="0"/>
              <a:ea typeface="ＭＳ Ｐゴシック" pitchFamily="34" charset="-128"/>
              <a:cs typeface="Corbel" pitchFamily="34" charset="0"/>
            </a:endParaRPr>
          </a:p>
        </p:txBody>
      </p:sp>
      <p:sp>
        <p:nvSpPr>
          <p:cNvPr id="2119684" name="Oval 4"/>
          <p:cNvSpPr>
            <a:spLocks noChangeArrowheads="1"/>
          </p:cNvSpPr>
          <p:nvPr/>
        </p:nvSpPr>
        <p:spPr bwMode="auto">
          <a:xfrm>
            <a:off x="457200" y="1808163"/>
            <a:ext cx="1524000" cy="14478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            </a:t>
            </a:r>
          </a:p>
          <a:p>
            <a:pPr algn="ctr"/>
            <a:endParaRPr lang="en-US" altLang="ko-KR"/>
          </a:p>
          <a:p>
            <a:pPr algn="ctr"/>
            <a:endParaRPr lang="en-US" altLang="ko-KR"/>
          </a:p>
          <a:p>
            <a:pPr algn="ctr"/>
            <a:endParaRPr lang="en-US" altLang="ko-KR"/>
          </a:p>
        </p:txBody>
      </p:sp>
      <p:sp>
        <p:nvSpPr>
          <p:cNvPr id="2119685" name="Rectangle 5"/>
          <p:cNvSpPr>
            <a:spLocks noChangeArrowheads="1"/>
          </p:cNvSpPr>
          <p:nvPr/>
        </p:nvSpPr>
        <p:spPr bwMode="auto">
          <a:xfrm>
            <a:off x="914400" y="2265363"/>
            <a:ext cx="914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119686" name="Line 6"/>
          <p:cNvSpPr>
            <a:spLocks noChangeShapeType="1"/>
          </p:cNvSpPr>
          <p:nvPr/>
        </p:nvSpPr>
        <p:spPr bwMode="auto">
          <a:xfrm>
            <a:off x="1295400" y="2265363"/>
            <a:ext cx="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87" name="Line 7"/>
          <p:cNvSpPr>
            <a:spLocks noChangeShapeType="1"/>
          </p:cNvSpPr>
          <p:nvPr/>
        </p:nvSpPr>
        <p:spPr bwMode="auto">
          <a:xfrm>
            <a:off x="914400" y="2493963"/>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88" name="Line 8"/>
          <p:cNvSpPr>
            <a:spLocks noChangeShapeType="1"/>
          </p:cNvSpPr>
          <p:nvPr/>
        </p:nvSpPr>
        <p:spPr bwMode="auto">
          <a:xfrm>
            <a:off x="914400" y="2722563"/>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89" name="Rectangle 9"/>
          <p:cNvSpPr>
            <a:spLocks noChangeArrowheads="1"/>
          </p:cNvSpPr>
          <p:nvPr/>
        </p:nvSpPr>
        <p:spPr bwMode="auto">
          <a:xfrm>
            <a:off x="914400" y="2203450"/>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C</a:t>
            </a:r>
          </a:p>
        </p:txBody>
      </p:sp>
      <p:sp>
        <p:nvSpPr>
          <p:cNvPr id="2119690" name="Rectangle 10"/>
          <p:cNvSpPr>
            <a:spLocks noChangeArrowheads="1"/>
          </p:cNvSpPr>
          <p:nvPr/>
        </p:nvSpPr>
        <p:spPr bwMode="auto">
          <a:xfrm>
            <a:off x="914400" y="2660650"/>
            <a:ext cx="361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G</a:t>
            </a:r>
          </a:p>
        </p:txBody>
      </p:sp>
      <p:sp>
        <p:nvSpPr>
          <p:cNvPr id="2119691" name="Rectangle 11"/>
          <p:cNvSpPr>
            <a:spLocks noChangeArrowheads="1"/>
          </p:cNvSpPr>
          <p:nvPr/>
        </p:nvSpPr>
        <p:spPr bwMode="auto">
          <a:xfrm>
            <a:off x="882650" y="2355850"/>
            <a:ext cx="412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a:t>
            </a:r>
          </a:p>
        </p:txBody>
      </p:sp>
      <p:sp>
        <p:nvSpPr>
          <p:cNvPr id="2119692" name="Oval 12"/>
          <p:cNvSpPr>
            <a:spLocks noChangeArrowheads="1"/>
          </p:cNvSpPr>
          <p:nvPr/>
        </p:nvSpPr>
        <p:spPr bwMode="auto">
          <a:xfrm>
            <a:off x="2743200" y="2722563"/>
            <a:ext cx="381000" cy="3810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G</a:t>
            </a:r>
          </a:p>
        </p:txBody>
      </p:sp>
      <p:sp>
        <p:nvSpPr>
          <p:cNvPr id="2119693" name="Oval 13"/>
          <p:cNvSpPr>
            <a:spLocks noChangeArrowheads="1"/>
          </p:cNvSpPr>
          <p:nvPr/>
        </p:nvSpPr>
        <p:spPr bwMode="auto">
          <a:xfrm>
            <a:off x="2743200" y="2036763"/>
            <a:ext cx="381000" cy="3810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C</a:t>
            </a:r>
          </a:p>
        </p:txBody>
      </p:sp>
      <p:sp>
        <p:nvSpPr>
          <p:cNvPr id="2119694" name="Line 14"/>
          <p:cNvSpPr>
            <a:spLocks noChangeShapeType="1"/>
          </p:cNvSpPr>
          <p:nvPr/>
        </p:nvSpPr>
        <p:spPr bwMode="auto">
          <a:xfrm flipV="1">
            <a:off x="1752600" y="2265363"/>
            <a:ext cx="990600" cy="152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95" name="Line 15"/>
          <p:cNvSpPr>
            <a:spLocks noChangeShapeType="1"/>
          </p:cNvSpPr>
          <p:nvPr/>
        </p:nvSpPr>
        <p:spPr bwMode="auto">
          <a:xfrm>
            <a:off x="1752600" y="2874963"/>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96" name="Oval 16"/>
          <p:cNvSpPr>
            <a:spLocks noChangeArrowheads="1"/>
          </p:cNvSpPr>
          <p:nvPr/>
        </p:nvSpPr>
        <p:spPr bwMode="auto">
          <a:xfrm>
            <a:off x="5918200" y="1808163"/>
            <a:ext cx="1524000" cy="14478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            </a:t>
            </a:r>
          </a:p>
          <a:p>
            <a:pPr algn="ctr"/>
            <a:endParaRPr lang="en-US" altLang="ko-KR"/>
          </a:p>
          <a:p>
            <a:pPr algn="ctr"/>
            <a:endParaRPr lang="en-US" altLang="ko-KR"/>
          </a:p>
          <a:p>
            <a:pPr algn="ctr"/>
            <a:endParaRPr lang="en-US" altLang="ko-KR"/>
          </a:p>
        </p:txBody>
      </p:sp>
      <p:sp>
        <p:nvSpPr>
          <p:cNvPr id="2119697" name="Rectangle 17"/>
          <p:cNvSpPr>
            <a:spLocks noChangeArrowheads="1"/>
          </p:cNvSpPr>
          <p:nvPr/>
        </p:nvSpPr>
        <p:spPr bwMode="auto">
          <a:xfrm>
            <a:off x="6375400" y="2265363"/>
            <a:ext cx="914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119698" name="Line 18"/>
          <p:cNvSpPr>
            <a:spLocks noChangeShapeType="1"/>
          </p:cNvSpPr>
          <p:nvPr/>
        </p:nvSpPr>
        <p:spPr bwMode="auto">
          <a:xfrm>
            <a:off x="6832600" y="2265363"/>
            <a:ext cx="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699" name="Line 19"/>
          <p:cNvSpPr>
            <a:spLocks noChangeShapeType="1"/>
          </p:cNvSpPr>
          <p:nvPr/>
        </p:nvSpPr>
        <p:spPr bwMode="auto">
          <a:xfrm>
            <a:off x="6375400" y="2493963"/>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700" name="Line 20"/>
          <p:cNvSpPr>
            <a:spLocks noChangeShapeType="1"/>
          </p:cNvSpPr>
          <p:nvPr/>
        </p:nvSpPr>
        <p:spPr bwMode="auto">
          <a:xfrm>
            <a:off x="6375400" y="2722563"/>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701" name="Rectangle 21"/>
          <p:cNvSpPr>
            <a:spLocks noChangeArrowheads="1"/>
          </p:cNvSpPr>
          <p:nvPr/>
        </p:nvSpPr>
        <p:spPr bwMode="auto">
          <a:xfrm>
            <a:off x="6451600" y="2203450"/>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C</a:t>
            </a:r>
          </a:p>
        </p:txBody>
      </p:sp>
      <p:sp>
        <p:nvSpPr>
          <p:cNvPr id="2119702" name="Rectangle 22"/>
          <p:cNvSpPr>
            <a:spLocks noChangeArrowheads="1"/>
          </p:cNvSpPr>
          <p:nvPr/>
        </p:nvSpPr>
        <p:spPr bwMode="auto">
          <a:xfrm>
            <a:off x="6451600" y="2660650"/>
            <a:ext cx="361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G</a:t>
            </a:r>
          </a:p>
        </p:txBody>
      </p:sp>
      <p:sp>
        <p:nvSpPr>
          <p:cNvPr id="2119703" name="Rectangle 23"/>
          <p:cNvSpPr>
            <a:spLocks noChangeArrowheads="1"/>
          </p:cNvSpPr>
          <p:nvPr/>
        </p:nvSpPr>
        <p:spPr bwMode="auto">
          <a:xfrm>
            <a:off x="6419850" y="2355850"/>
            <a:ext cx="412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ko-KR"/>
              <a:t>…</a:t>
            </a:r>
          </a:p>
        </p:txBody>
      </p:sp>
      <p:sp>
        <p:nvSpPr>
          <p:cNvPr id="2119704" name="Oval 24"/>
          <p:cNvSpPr>
            <a:spLocks noChangeArrowheads="1"/>
          </p:cNvSpPr>
          <p:nvPr/>
        </p:nvSpPr>
        <p:spPr bwMode="auto">
          <a:xfrm>
            <a:off x="8229600" y="2722563"/>
            <a:ext cx="381000" cy="3810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G</a:t>
            </a:r>
          </a:p>
        </p:txBody>
      </p:sp>
      <p:sp>
        <p:nvSpPr>
          <p:cNvPr id="2119705" name="Oval 25"/>
          <p:cNvSpPr>
            <a:spLocks noChangeArrowheads="1"/>
          </p:cNvSpPr>
          <p:nvPr/>
        </p:nvSpPr>
        <p:spPr bwMode="auto">
          <a:xfrm>
            <a:off x="8229600" y="2036763"/>
            <a:ext cx="381000" cy="381000"/>
          </a:xfrm>
          <a:prstGeom prst="ellipse">
            <a:avLst/>
          </a:prstGeom>
          <a:solidFill>
            <a:srgbClr val="E4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C</a:t>
            </a:r>
          </a:p>
        </p:txBody>
      </p:sp>
      <p:sp>
        <p:nvSpPr>
          <p:cNvPr id="2119706" name="Freeform 26"/>
          <p:cNvSpPr>
            <a:spLocks/>
          </p:cNvSpPr>
          <p:nvPr/>
        </p:nvSpPr>
        <p:spPr bwMode="auto">
          <a:xfrm>
            <a:off x="7061200" y="2036763"/>
            <a:ext cx="863600" cy="381000"/>
          </a:xfrm>
          <a:custGeom>
            <a:avLst/>
            <a:gdLst>
              <a:gd name="T0" fmla="*/ 0 w 544"/>
              <a:gd name="T1" fmla="*/ 381000 h 240"/>
              <a:gd name="T2" fmla="*/ 838200 w 544"/>
              <a:gd name="T3" fmla="*/ 76200 h 240"/>
              <a:gd name="T4" fmla="*/ 152400 w 544"/>
              <a:gd name="T5" fmla="*/ 0 h 240"/>
              <a:gd name="T6" fmla="*/ 0 60000 65536"/>
              <a:gd name="T7" fmla="*/ 0 60000 65536"/>
              <a:gd name="T8" fmla="*/ 0 60000 65536"/>
            </a:gdLst>
            <a:ahLst/>
            <a:cxnLst>
              <a:cxn ang="T6">
                <a:pos x="T0" y="T1"/>
              </a:cxn>
              <a:cxn ang="T7">
                <a:pos x="T2" y="T3"/>
              </a:cxn>
              <a:cxn ang="T8">
                <a:pos x="T4" y="T5"/>
              </a:cxn>
            </a:cxnLst>
            <a:rect l="0" t="0" r="r" b="b"/>
            <a:pathLst>
              <a:path w="544" h="240">
                <a:moveTo>
                  <a:pt x="0" y="240"/>
                </a:moveTo>
                <a:cubicBezTo>
                  <a:pt x="256" y="164"/>
                  <a:pt x="512" y="88"/>
                  <a:pt x="528" y="48"/>
                </a:cubicBezTo>
                <a:cubicBezTo>
                  <a:pt x="544" y="8"/>
                  <a:pt x="168" y="8"/>
                  <a:pt x="96" y="0"/>
                </a:cubicBezTo>
              </a:path>
            </a:pathLst>
          </a:custGeom>
          <a:noFill/>
          <a:ln w="28575" cmpd="sng">
            <a:solidFill>
              <a:srgbClr val="FF0000"/>
            </a:solidFill>
            <a:round/>
            <a:headEnd type="none" w="med" len="med"/>
            <a:tailEnd type="triangle" w="med" len="med"/>
          </a:ln>
          <a:effectLst/>
        </p:spPr>
        <p:txBody>
          <a:bodyPr/>
          <a:lstStyle/>
          <a:p>
            <a:endParaRPr lang="ko-KR" altLang="en-US"/>
          </a:p>
        </p:txBody>
      </p:sp>
      <p:sp>
        <p:nvSpPr>
          <p:cNvPr id="2119707" name="Freeform 27"/>
          <p:cNvSpPr>
            <a:spLocks/>
          </p:cNvSpPr>
          <p:nvPr/>
        </p:nvSpPr>
        <p:spPr bwMode="auto">
          <a:xfrm>
            <a:off x="7061200" y="2874963"/>
            <a:ext cx="762000" cy="304800"/>
          </a:xfrm>
          <a:custGeom>
            <a:avLst/>
            <a:gdLst>
              <a:gd name="T0" fmla="*/ 0 w 480"/>
              <a:gd name="T1" fmla="*/ 0 h 192"/>
              <a:gd name="T2" fmla="*/ 762000 w 480"/>
              <a:gd name="T3" fmla="*/ 76200 h 192"/>
              <a:gd name="T4" fmla="*/ 0 w 480"/>
              <a:gd name="T5" fmla="*/ 304800 h 192"/>
              <a:gd name="T6" fmla="*/ 0 60000 65536"/>
              <a:gd name="T7" fmla="*/ 0 60000 65536"/>
              <a:gd name="T8" fmla="*/ 0 60000 65536"/>
            </a:gdLst>
            <a:ahLst/>
            <a:cxnLst>
              <a:cxn ang="T6">
                <a:pos x="T0" y="T1"/>
              </a:cxn>
              <a:cxn ang="T7">
                <a:pos x="T2" y="T3"/>
              </a:cxn>
              <a:cxn ang="T8">
                <a:pos x="T4" y="T5"/>
              </a:cxn>
            </a:cxnLst>
            <a:rect l="0" t="0" r="r" b="b"/>
            <a:pathLst>
              <a:path w="480" h="192">
                <a:moveTo>
                  <a:pt x="0" y="0"/>
                </a:moveTo>
                <a:cubicBezTo>
                  <a:pt x="240" y="8"/>
                  <a:pt x="480" y="16"/>
                  <a:pt x="480" y="48"/>
                </a:cubicBezTo>
                <a:cubicBezTo>
                  <a:pt x="480" y="80"/>
                  <a:pt x="240" y="136"/>
                  <a:pt x="0" y="192"/>
                </a:cubicBezTo>
              </a:path>
            </a:pathLst>
          </a:custGeom>
          <a:noFill/>
          <a:ln w="28575" cmpd="sng">
            <a:solidFill>
              <a:srgbClr val="FF0000"/>
            </a:solidFill>
            <a:round/>
            <a:headEnd type="none" w="med" len="med"/>
            <a:tailEnd type="triangle" w="med" len="med"/>
          </a:ln>
          <a:effectLst/>
        </p:spPr>
        <p:txBody>
          <a:bodyPr/>
          <a:lstStyle/>
          <a:p>
            <a:endParaRPr lang="ko-KR" altLang="en-US"/>
          </a:p>
        </p:txBody>
      </p:sp>
      <p:sp>
        <p:nvSpPr>
          <p:cNvPr id="2119708" name="Text Box 28"/>
          <p:cNvSpPr txBox="1">
            <a:spLocks noChangeArrowheads="1"/>
          </p:cNvSpPr>
          <p:nvPr/>
        </p:nvSpPr>
        <p:spPr bwMode="auto">
          <a:xfrm>
            <a:off x="4038600" y="2722563"/>
            <a:ext cx="1031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Arial" charset="0"/>
                <a:ea typeface="ＭＳ Ｐゴシック" charset="0"/>
                <a:cs typeface="ＭＳ Ｐゴシック" charset="0"/>
              </a:rPr>
              <a:t>Attack</a:t>
            </a:r>
          </a:p>
        </p:txBody>
      </p:sp>
      <p:sp>
        <p:nvSpPr>
          <p:cNvPr id="2119709" name="Rectangle 29"/>
          <p:cNvSpPr>
            <a:spLocks noChangeArrowheads="1"/>
          </p:cNvSpPr>
          <p:nvPr/>
        </p:nvSpPr>
        <p:spPr bwMode="auto">
          <a:xfrm>
            <a:off x="1238250" y="2189163"/>
            <a:ext cx="4762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Arial" charset="0"/>
                <a:ea typeface="ＭＳ Ｐゴシック" charset="0"/>
                <a:cs typeface="ＭＳ Ｐゴシック" charset="0"/>
              </a:rPr>
              <a:t>IP</a:t>
            </a:r>
            <a:r>
              <a:rPr lang="en-US" sz="1600" baseline="-25000">
                <a:latin typeface="Arial" charset="0"/>
                <a:ea typeface="ＭＳ Ｐゴシック" charset="0"/>
                <a:cs typeface="ＭＳ Ｐゴシック" charset="0"/>
              </a:rPr>
              <a:t>C</a:t>
            </a:r>
          </a:p>
        </p:txBody>
      </p:sp>
      <p:sp>
        <p:nvSpPr>
          <p:cNvPr id="2119710" name="Rectangle 30"/>
          <p:cNvSpPr>
            <a:spLocks noChangeArrowheads="1"/>
          </p:cNvSpPr>
          <p:nvPr/>
        </p:nvSpPr>
        <p:spPr bwMode="auto">
          <a:xfrm>
            <a:off x="1219200" y="2646363"/>
            <a:ext cx="484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Arial" charset="0"/>
                <a:ea typeface="ＭＳ Ｐゴシック" charset="0"/>
                <a:cs typeface="ＭＳ Ｐゴシック" charset="0"/>
              </a:rPr>
              <a:t>IP</a:t>
            </a:r>
            <a:r>
              <a:rPr lang="en-US" sz="1600" baseline="-25000">
                <a:latin typeface="Arial" charset="0"/>
                <a:ea typeface="ＭＳ Ｐゴシック" charset="0"/>
                <a:cs typeface="ＭＳ Ｐゴシック" charset="0"/>
              </a:rPr>
              <a:t>G</a:t>
            </a:r>
          </a:p>
        </p:txBody>
      </p:sp>
      <p:sp>
        <p:nvSpPr>
          <p:cNvPr id="2119714" name="Line 34"/>
          <p:cNvSpPr>
            <a:spLocks noChangeShapeType="1"/>
          </p:cNvSpPr>
          <p:nvPr/>
        </p:nvSpPr>
        <p:spPr bwMode="auto">
          <a:xfrm>
            <a:off x="3581400" y="2722563"/>
            <a:ext cx="198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119715" name="Rectangle 35"/>
          <p:cNvSpPr>
            <a:spLocks noChangeArrowheads="1"/>
          </p:cNvSpPr>
          <p:nvPr/>
        </p:nvSpPr>
        <p:spPr bwMode="auto">
          <a:xfrm>
            <a:off x="3962400" y="2417763"/>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Hello, X, IP</a:t>
            </a:r>
            <a:r>
              <a:rPr lang="en-US" altLang="ko-KR" baseline="-25000"/>
              <a:t>A</a:t>
            </a:r>
            <a:endParaRPr lang="en-US" altLang="ko-KR"/>
          </a:p>
        </p:txBody>
      </p:sp>
      <p:sp>
        <p:nvSpPr>
          <p:cNvPr id="32803"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516FD590-C1BF-4993-81E3-54700A190516}" type="slidenum">
              <a:rPr lang="en-US" altLang="ko-KR"/>
              <a:pPr/>
              <a:t>22</a:t>
            </a:fld>
            <a:endParaRPr lang="en-US" altLang="ko-KR"/>
          </a:p>
        </p:txBody>
      </p:sp>
      <p:pic>
        <p:nvPicPr>
          <p:cNvPr id="5122" name="Picture 2"/>
          <p:cNvPicPr>
            <a:picLocks noChangeAspect="1" noChangeArrowheads="1"/>
          </p:cNvPicPr>
          <p:nvPr/>
        </p:nvPicPr>
        <p:blipFill>
          <a:blip r:embed="rId3" cstate="print"/>
          <a:srcRect/>
          <a:stretch>
            <a:fillRect/>
          </a:stretch>
        </p:blipFill>
        <p:spPr bwMode="auto">
          <a:xfrm>
            <a:off x="0" y="3356992"/>
            <a:ext cx="9144000" cy="347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Mitigation</a:t>
            </a:r>
            <a:endParaRPr lang="ko-KR" altLang="en-US"/>
          </a:p>
        </p:txBody>
      </p:sp>
      <p:sp>
        <p:nvSpPr>
          <p:cNvPr id="3" name="내용 개체 틀 2"/>
          <p:cNvSpPr>
            <a:spLocks noGrp="1"/>
          </p:cNvSpPr>
          <p:nvPr>
            <p:ph idx="1"/>
          </p:nvPr>
        </p:nvSpPr>
        <p:spPr/>
        <p:txBody>
          <a:bodyPr/>
          <a:lstStyle/>
          <a:p>
            <a:r>
              <a:rPr lang="en-US" altLang="ko-KR" sz="2400" dirty="0" smtClean="0"/>
              <a:t>Identity Authentication</a:t>
            </a:r>
          </a:p>
          <a:p>
            <a:endParaRPr lang="en-US" altLang="ko-KR" sz="2400" dirty="0" smtClean="0"/>
          </a:p>
          <a:p>
            <a:endParaRPr lang="en-US" altLang="ko-KR" sz="2400" dirty="0" smtClean="0"/>
          </a:p>
          <a:p>
            <a:endParaRPr lang="en-US" altLang="ko-KR" sz="2400" dirty="0" smtClean="0"/>
          </a:p>
          <a:p>
            <a:endParaRPr lang="en-US" altLang="ko-KR" sz="2400" dirty="0" smtClean="0"/>
          </a:p>
          <a:p>
            <a:endParaRPr lang="en-US" altLang="ko-KR" sz="2400" dirty="0" smtClean="0"/>
          </a:p>
          <a:p>
            <a:r>
              <a:rPr lang="en-US" altLang="ko-KR" sz="2400" dirty="0" smtClean="0"/>
              <a:t> Routing Corruption</a:t>
            </a:r>
          </a:p>
          <a:p>
            <a:pPr>
              <a:buNone/>
            </a:pPr>
            <a:r>
              <a:rPr lang="en-US" altLang="ko-KR" dirty="0" smtClean="0"/>
              <a:t>     -  3 parallel lookups but they are not independent</a:t>
            </a:r>
          </a:p>
          <a:p>
            <a:endParaRPr lang="ko-KR" altLang="en-US" sz="2400" dirty="0" smtClean="0"/>
          </a:p>
          <a:p>
            <a:pPr>
              <a:buNone/>
            </a:pPr>
            <a:endParaRPr lang="en-US" altLang="ko-KR" dirty="0" smtClean="0"/>
          </a:p>
          <a:p>
            <a:pPr>
              <a:buNone/>
            </a:pPr>
            <a:r>
              <a:rPr lang="en-US" altLang="ko-KR" sz="2400" dirty="0" smtClean="0"/>
              <a:t>  </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23</a:t>
            </a:fld>
            <a:endParaRPr lang="ko-KR" altLang="en-US" dirty="0"/>
          </a:p>
        </p:txBody>
      </p:sp>
      <p:pic>
        <p:nvPicPr>
          <p:cNvPr id="6146" name="Picture 2"/>
          <p:cNvPicPr>
            <a:picLocks noChangeAspect="1" noChangeArrowheads="1"/>
          </p:cNvPicPr>
          <p:nvPr/>
        </p:nvPicPr>
        <p:blipFill>
          <a:blip r:embed="rId3" cstate="print"/>
          <a:srcRect/>
          <a:stretch>
            <a:fillRect/>
          </a:stretch>
        </p:blipFill>
        <p:spPr bwMode="auto">
          <a:xfrm>
            <a:off x="257569" y="1628800"/>
            <a:ext cx="8754402" cy="1944216"/>
          </a:xfrm>
          <a:prstGeom prst="rect">
            <a:avLst/>
          </a:prstGeom>
          <a:noFill/>
          <a:ln w="9525">
            <a:noFill/>
            <a:miter lim="800000"/>
            <a:headEnd/>
            <a:tailEnd/>
          </a:ln>
        </p:spPr>
      </p:pic>
      <p:pic>
        <p:nvPicPr>
          <p:cNvPr id="7" name="그림 6" descr="캡처.JPG"/>
          <p:cNvPicPr>
            <a:picLocks noChangeAspect="1"/>
          </p:cNvPicPr>
          <p:nvPr/>
        </p:nvPicPr>
        <p:blipFill>
          <a:blip r:embed="rId4" cstate="print"/>
          <a:stretch>
            <a:fillRect/>
          </a:stretch>
        </p:blipFill>
        <p:spPr>
          <a:xfrm>
            <a:off x="888441" y="4725144"/>
            <a:ext cx="7369248" cy="128783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ko-KR" smtClean="0">
                <a:latin typeface="Corbel" pitchFamily="34" charset="0"/>
                <a:ea typeface="ＭＳ Ｐゴシック" pitchFamily="34" charset="-128"/>
                <a:cs typeface="Corbel" pitchFamily="34" charset="0"/>
              </a:rPr>
              <a:t>Then</a:t>
            </a:r>
          </a:p>
        </p:txBody>
      </p:sp>
      <p:pic>
        <p:nvPicPr>
          <p:cNvPr id="35842" name="Content Placeholder 3" descr="스크린샷 2014-10-05 오후 8.12.03.png"/>
          <p:cNvPicPr>
            <a:picLocks noGrp="1" noChangeAspect="1"/>
          </p:cNvPicPr>
          <p:nvPr>
            <p:ph idx="1"/>
          </p:nvPr>
        </p:nvPicPr>
        <p:blipFill>
          <a:blip r:embed="rId3" cstate="print"/>
          <a:srcRect t="-39975" b="-39975"/>
          <a:stretch>
            <a:fillRect/>
          </a:stretch>
        </p:blipFill>
        <p:spPr>
          <a:xfrm>
            <a:off x="491608" y="692696"/>
            <a:ext cx="8229600" cy="518457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Related Work</a:t>
            </a:r>
            <a:endParaRPr lang="ko-KR" altLang="en-US"/>
          </a:p>
        </p:txBody>
      </p:sp>
      <p:sp>
        <p:nvSpPr>
          <p:cNvPr id="3" name="내용 개체 틀 2"/>
          <p:cNvSpPr>
            <a:spLocks noGrp="1"/>
          </p:cNvSpPr>
          <p:nvPr>
            <p:ph idx="1"/>
          </p:nvPr>
        </p:nvSpPr>
        <p:spPr/>
        <p:txBody>
          <a:bodyPr>
            <a:normAutofit/>
          </a:bodyPr>
          <a:lstStyle/>
          <a:p>
            <a:r>
              <a:rPr lang="en-US" altLang="ko-KR" smtClean="0"/>
              <a:t>Sit, E., &amp; Morris, R. (2002, March). </a:t>
            </a:r>
            <a:r>
              <a:rPr lang="en-US" altLang="ko-KR" b="1" smtClean="0"/>
              <a:t>Security considerations for peer-to-peer distributed hash tables. </a:t>
            </a:r>
            <a:r>
              <a:rPr lang="en-US" altLang="ko-KR" smtClean="0"/>
              <a:t>In </a:t>
            </a:r>
            <a:r>
              <a:rPr lang="en-US" altLang="ko-KR" i="1" smtClean="0"/>
              <a:t>International Workshop on Peer-to-Peer Systems</a:t>
            </a:r>
            <a:r>
              <a:rPr lang="en-US" altLang="ko-KR" smtClean="0"/>
              <a:t> (pp. 261-269). Springer, Berlin, Heidelberg. </a:t>
            </a:r>
          </a:p>
          <a:p>
            <a:endParaRPr lang="en-US" altLang="ko-KR" smtClean="0"/>
          </a:p>
          <a:p>
            <a:r>
              <a:rPr lang="en-US" altLang="ko-KR" smtClean="0"/>
              <a:t>Castro, M., Druschel, P., Ganesh, A., Rowstron, A., &amp; Wallach, D. S. (2002). </a:t>
            </a:r>
            <a:r>
              <a:rPr lang="en-US" altLang="ko-KR" b="1" smtClean="0"/>
              <a:t>Secure routing for structured peer-to-peer overlay networks.</a:t>
            </a:r>
            <a:r>
              <a:rPr lang="en-US" altLang="ko-KR" smtClean="0"/>
              <a:t> </a:t>
            </a:r>
            <a:r>
              <a:rPr lang="en-US" altLang="ko-KR" i="1" smtClean="0"/>
              <a:t>ACM SIGOPS Operating Systems Review</a:t>
            </a:r>
            <a:r>
              <a:rPr lang="en-US" altLang="ko-KR" smtClean="0"/>
              <a:t>, </a:t>
            </a:r>
            <a:r>
              <a:rPr lang="en-US" altLang="ko-KR" i="1" smtClean="0"/>
              <a:t>36</a:t>
            </a:r>
            <a:r>
              <a:rPr lang="en-US" altLang="ko-KR" smtClean="0"/>
              <a:t>(SI), 299-314.</a:t>
            </a:r>
          </a:p>
          <a:p>
            <a:endParaRPr lang="en-US" altLang="ko-KR" smtClean="0"/>
          </a:p>
          <a:p>
            <a:r>
              <a:rPr lang="en-US" altLang="ko-KR" smtClean="0"/>
              <a:t>Fiat, A., Saia, J., &amp; Young, M. (2005, October). </a:t>
            </a:r>
            <a:r>
              <a:rPr lang="en-US" altLang="ko-KR" b="1" smtClean="0"/>
              <a:t>Making chord robust to byzantine attacks.</a:t>
            </a:r>
            <a:r>
              <a:rPr lang="en-US" altLang="ko-KR" smtClean="0"/>
              <a:t> In </a:t>
            </a:r>
            <a:r>
              <a:rPr lang="en-US" altLang="ko-KR" i="1" smtClean="0"/>
              <a:t>European Symposium on Algorithms</a:t>
            </a:r>
            <a:r>
              <a:rPr lang="en-US" altLang="ko-KR" smtClean="0"/>
              <a:t> (pp. 803-814). Springer, Berlin, Heidelberg.</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25</a:t>
            </a:fld>
            <a:endParaRPr lang="ko-KR"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Work After This Work</a:t>
            </a:r>
            <a:endParaRPr lang="ko-KR" altLang="en-US"/>
          </a:p>
        </p:txBody>
      </p:sp>
      <p:sp>
        <p:nvSpPr>
          <p:cNvPr id="3" name="내용 개체 틀 2"/>
          <p:cNvSpPr>
            <a:spLocks noGrp="1"/>
          </p:cNvSpPr>
          <p:nvPr>
            <p:ph idx="1"/>
          </p:nvPr>
        </p:nvSpPr>
        <p:spPr/>
        <p:txBody>
          <a:bodyPr>
            <a:normAutofit fontScale="85000" lnSpcReduction="20000"/>
          </a:bodyPr>
          <a:lstStyle/>
          <a:p>
            <a:r>
              <a:rPr lang="en-US" altLang="ko-KR" smtClean="0"/>
              <a:t>Cholez, T., Chrisment, I., &amp; Festor, O. (2009, June). </a:t>
            </a:r>
            <a:r>
              <a:rPr lang="en-US" altLang="ko-KR" b="1" smtClean="0"/>
              <a:t>Evaluation of sybil attacks protection schemes in kad</a:t>
            </a:r>
            <a:r>
              <a:rPr lang="en-US" altLang="ko-KR" smtClean="0"/>
              <a:t>. In </a:t>
            </a:r>
            <a:r>
              <a:rPr lang="en-US" altLang="ko-KR" i="1" smtClean="0"/>
              <a:t>IFIP International Conference on Autonomous Infrastructure, Management and Security</a:t>
            </a:r>
            <a:r>
              <a:rPr lang="en-US" altLang="ko-KR" smtClean="0"/>
              <a:t> (pp. 70-82). Springer, Berlin, Heidelberg.</a:t>
            </a:r>
          </a:p>
          <a:p>
            <a:endParaRPr lang="en-US" altLang="ko-KR" smtClean="0"/>
          </a:p>
          <a:p>
            <a:r>
              <a:rPr lang="en-US" altLang="ko-KR" smtClean="0"/>
              <a:t>Yu, J., Fang, C., Xu, J., Chang, E. C., &amp; Li, Z. (2009, September</a:t>
            </a:r>
            <a:r>
              <a:rPr lang="en-US" altLang="ko-KR" b="1" smtClean="0"/>
              <a:t>). ID repetition in Kad. </a:t>
            </a:r>
            <a:r>
              <a:rPr lang="en-US" altLang="ko-KR" smtClean="0"/>
              <a:t>In </a:t>
            </a:r>
            <a:r>
              <a:rPr lang="en-US" altLang="ko-KR" i="1" smtClean="0"/>
              <a:t>Peer-to-Peer Computing, 2009. P2P'09. IEEE Ninth International Conference on</a:t>
            </a:r>
            <a:r>
              <a:rPr lang="en-US" altLang="ko-KR" smtClean="0"/>
              <a:t> (pp. 111-120). IEEE.</a:t>
            </a:r>
          </a:p>
          <a:p>
            <a:endParaRPr lang="en-US" altLang="ko-KR" smtClean="0"/>
          </a:p>
          <a:p>
            <a:r>
              <a:rPr lang="en-US" altLang="ko-KR" smtClean="0"/>
              <a:t>Fantacci, R., Maccari, L., Rosi, M., Chisci, L., Aiello, L. M., &amp; Milanesio, M. (2009, June</a:t>
            </a:r>
            <a:r>
              <a:rPr lang="en-US" altLang="ko-KR" b="1" smtClean="0"/>
              <a:t>). Avoiding eclipse attacks on kad/kademlia: an identity based approach</a:t>
            </a:r>
            <a:r>
              <a:rPr lang="en-US" altLang="ko-KR" smtClean="0"/>
              <a:t>. In </a:t>
            </a:r>
            <a:r>
              <a:rPr lang="en-US" altLang="ko-KR" i="1" smtClean="0"/>
              <a:t>Communications, 2009. ICC'09. IEEE International Conference on</a:t>
            </a:r>
            <a:r>
              <a:rPr lang="en-US" altLang="ko-KR" smtClean="0"/>
              <a:t> (pp. 1-5). IEEE.</a:t>
            </a:r>
          </a:p>
          <a:p>
            <a:pPr>
              <a:buNone/>
            </a:pPr>
            <a:endParaRPr lang="en-US" altLang="ko-KR" smtClean="0"/>
          </a:p>
          <a:p>
            <a:r>
              <a:rPr lang="en-US" altLang="ko-KR" smtClean="0"/>
              <a:t>Apostolaki, M., Zohar, A., &amp; Vanbever, L. (2017, May). </a:t>
            </a:r>
            <a:r>
              <a:rPr lang="en-US" altLang="ko-KR" b="1" smtClean="0"/>
              <a:t>Hijacking bitcoin: Routing attacks on cryptocurrencies. </a:t>
            </a:r>
            <a:r>
              <a:rPr lang="en-US" altLang="ko-KR" smtClean="0"/>
              <a:t>In </a:t>
            </a:r>
            <a:r>
              <a:rPr lang="en-US" altLang="ko-KR" i="1" smtClean="0"/>
              <a:t>Security and Privacy (SP), 2017 IEEE Symposium on</a:t>
            </a:r>
            <a:r>
              <a:rPr lang="en-US" altLang="ko-KR" smtClean="0"/>
              <a:t> (pp. 375-392). IEEE.</a:t>
            </a:r>
          </a:p>
          <a:p>
            <a:endParaRPr lang="en-US" altLang="ko-KR" smtClean="0"/>
          </a:p>
          <a:p>
            <a:r>
              <a:rPr lang="en-US" altLang="ko-KR" smtClean="0"/>
              <a:t>Blond, S. L., Manils, P., Abdelberi, C., Kaafar, M. A. D., Castelluccia, C., Legout, A., &amp; Dabbous, W. (2011</a:t>
            </a:r>
            <a:r>
              <a:rPr lang="en-US" altLang="ko-KR" b="1" smtClean="0"/>
              <a:t>). One bad apple spoils the bunch: exploiting P2P applications to trace and profile Tor users. </a:t>
            </a:r>
            <a:r>
              <a:rPr lang="en-US" altLang="ko-KR" i="1" smtClean="0"/>
              <a:t>arXiv preprint arXiv:1103.1518</a:t>
            </a:r>
            <a:r>
              <a:rPr lang="en-US" altLang="ko-KR" smtClean="0"/>
              <a:t>.</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26</a:t>
            </a:fld>
            <a:endParaRPr lang="ko-K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Future Work</a:t>
            </a:r>
            <a:endParaRPr lang="ko-KR" altLang="en-US"/>
          </a:p>
        </p:txBody>
      </p:sp>
      <p:sp>
        <p:nvSpPr>
          <p:cNvPr id="3" name="내용 개체 틀 2"/>
          <p:cNvSpPr>
            <a:spLocks noGrp="1"/>
          </p:cNvSpPr>
          <p:nvPr>
            <p:ph idx="1"/>
          </p:nvPr>
        </p:nvSpPr>
        <p:spPr/>
        <p:txBody>
          <a:bodyPr/>
          <a:lstStyle/>
          <a:p>
            <a:r>
              <a:rPr lang="en-US" altLang="ko-KR" smtClean="0"/>
              <a:t>Ethereum uses a variant of Kademlia protocol in node discovery.</a:t>
            </a:r>
          </a:p>
          <a:p>
            <a:r>
              <a:rPr lang="en-US" altLang="ko-KR" smtClean="0"/>
              <a:t>Make nodeID with its public key</a:t>
            </a:r>
          </a:p>
          <a:p>
            <a:r>
              <a:rPr lang="en-US" altLang="ko-KR" smtClean="0"/>
              <a:t>Try to connect with the closest node as a peer</a:t>
            </a:r>
          </a:p>
          <a:p>
            <a:pPr>
              <a:buNone/>
            </a:pPr>
            <a:endParaRPr lang="en-US" altLang="ko-KR" smtClean="0"/>
          </a:p>
          <a:p>
            <a:pPr>
              <a:buNone/>
            </a:pPr>
            <a:r>
              <a:rPr lang="en-US" altLang="ko-KR" smtClean="0">
                <a:sym typeface="Wingdings" pitchFamily="2" charset="2"/>
              </a:rPr>
              <a:t>       Same problem in here?</a:t>
            </a:r>
          </a:p>
          <a:p>
            <a:pPr>
              <a:buNone/>
            </a:pPr>
            <a:endParaRPr lang="en-US" altLang="ko-KR" smtClean="0">
              <a:sym typeface="Wingdings" pitchFamily="2" charset="2"/>
            </a:endParaRPr>
          </a:p>
          <a:p>
            <a:r>
              <a:rPr lang="en-US" altLang="ko-KR" smtClean="0">
                <a:sym typeface="Wingdings" pitchFamily="2" charset="2"/>
              </a:rPr>
              <a:t>Why no verification mechanism in the first place?</a:t>
            </a:r>
          </a:p>
          <a:p>
            <a:pPr>
              <a:buFont typeface="Wingdings"/>
              <a:buChar char="è"/>
            </a:pPr>
            <a:endParaRPr lang="en-US" altLang="ko-KR" smtClean="0">
              <a:sym typeface="Wingdings" pitchFamily="2" charset="2"/>
            </a:endParaRPr>
          </a:p>
          <a:p>
            <a:pPr>
              <a:buNone/>
            </a:pPr>
            <a:endParaRPr lang="en-US" altLang="ko-KR" smtClean="0">
              <a:sym typeface="Wingdings" pitchFamily="2" charset="2"/>
            </a:endParaRPr>
          </a:p>
          <a:p>
            <a:pPr>
              <a:buNone/>
            </a:pPr>
            <a:endParaRPr lang="en-US" altLang="ko-KR" smtClean="0">
              <a:sym typeface="Wingdings" pitchFamily="2" charset="2"/>
            </a:endParaRPr>
          </a:p>
          <a:p>
            <a:pPr>
              <a:buNone/>
            </a:pPr>
            <a:endParaRPr lang="en-US" altLang="ko-KR" smtClean="0"/>
          </a:p>
          <a:p>
            <a:pPr>
              <a:buNone/>
            </a:pPr>
            <a:endParaRPr lang="en-US" altLang="ko-KR" smtClean="0"/>
          </a:p>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27</a:t>
            </a:fld>
            <a:endParaRPr lang="ko-KR"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Conclusion</a:t>
            </a:r>
            <a:endParaRPr lang="ko-KR" altLang="en-US"/>
          </a:p>
        </p:txBody>
      </p:sp>
      <p:sp>
        <p:nvSpPr>
          <p:cNvPr id="3" name="내용 개체 틀 2"/>
          <p:cNvSpPr>
            <a:spLocks noGrp="1"/>
          </p:cNvSpPr>
          <p:nvPr>
            <p:ph idx="1"/>
          </p:nvPr>
        </p:nvSpPr>
        <p:spPr/>
        <p:txBody>
          <a:bodyPr/>
          <a:lstStyle/>
          <a:p>
            <a:r>
              <a:rPr lang="en-US" altLang="ko-KR" smtClean="0"/>
              <a:t>Deny service to a large portion of the Kad network with only 100Mbps of bandwidth</a:t>
            </a:r>
          </a:p>
          <a:p>
            <a:endParaRPr lang="en-US" altLang="ko-KR" smtClean="0"/>
          </a:p>
          <a:p>
            <a:r>
              <a:rPr lang="en-US" altLang="ko-KR" smtClean="0"/>
              <a:t>The attack was successful and efficient.</a:t>
            </a:r>
          </a:p>
          <a:p>
            <a:endParaRPr lang="en-US" altLang="ko-KR" smtClean="0"/>
          </a:p>
          <a:p>
            <a:r>
              <a:rPr lang="en-US" altLang="ko-KR" smtClean="0"/>
              <a:t>This attack is more efficient than currently known attacks such as Sybil and Index Poisoning</a:t>
            </a:r>
          </a:p>
          <a:p>
            <a:pPr>
              <a:buNone/>
            </a:pPr>
            <a:endParaRPr lang="en-US" altLang="ko-KR" smtClean="0"/>
          </a:p>
          <a:p>
            <a:r>
              <a:rPr lang="en-US" altLang="ko-KR" smtClean="0"/>
              <a:t>Introduce new simulator, DVN.</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28</a:t>
            </a:fld>
            <a:endParaRPr lang="ko-KR"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pPr>
              <a:buNone/>
            </a:pPr>
            <a:endParaRPr lang="en-US" altLang="ko-KR" smtClean="0"/>
          </a:p>
          <a:p>
            <a:pPr>
              <a:buNone/>
            </a:pPr>
            <a:endParaRPr lang="en-US" altLang="ko-KR" smtClean="0"/>
          </a:p>
          <a:p>
            <a:pPr>
              <a:buNone/>
            </a:pPr>
            <a:endParaRPr lang="en-US" altLang="ko-KR" smtClean="0"/>
          </a:p>
          <a:p>
            <a:pPr>
              <a:buNone/>
            </a:pPr>
            <a:endParaRPr lang="en-US" altLang="ko-KR" smtClean="0"/>
          </a:p>
          <a:p>
            <a:pPr>
              <a:buNone/>
            </a:pPr>
            <a:endParaRPr lang="en-US" altLang="ko-KR" smtClean="0"/>
          </a:p>
          <a:p>
            <a:pPr>
              <a:buNone/>
            </a:pPr>
            <a:r>
              <a:rPr lang="en-US" altLang="ko-KR" smtClean="0"/>
              <a:t>                        </a:t>
            </a:r>
            <a:r>
              <a:rPr lang="en-US" altLang="ko-KR" sz="4800" b="1" smtClean="0"/>
              <a:t>Thank you!!!</a:t>
            </a:r>
            <a:endParaRPr lang="ko-KR" altLang="en-US" b="1"/>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29</a:t>
            </a:fld>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P2P Systems</a:t>
            </a:r>
          </a:p>
        </p:txBody>
      </p:sp>
      <p:sp>
        <p:nvSpPr>
          <p:cNvPr id="2019331" name="Rectangle 3"/>
          <p:cNvSpPr>
            <a:spLocks noGrp="1" noChangeArrowheads="1"/>
          </p:cNvSpPr>
          <p:nvPr>
            <p:ph type="body" idx="1"/>
          </p:nvPr>
        </p:nvSpPr>
        <p:spPr/>
        <p:txBody>
          <a:bodyPr/>
          <a:lstStyle/>
          <a:p>
            <a:r>
              <a:rPr lang="en-US" altLang="ko-KR" sz="2400" smtClean="0">
                <a:latin typeface="Corbel" pitchFamily="34" charset="0"/>
                <a:ea typeface="ＭＳ Ｐゴシック" pitchFamily="34" charset="-128"/>
                <a:cs typeface="Corbel" pitchFamily="34" charset="0"/>
              </a:rPr>
              <a:t>How to find the desired information?</a:t>
            </a:r>
          </a:p>
          <a:p>
            <a:pPr lvl="1"/>
            <a:r>
              <a:rPr lang="en-US" altLang="ko-KR" sz="2200" smtClean="0">
                <a:latin typeface="Corbel" pitchFamily="34" charset="0"/>
                <a:ea typeface="Corbel" pitchFamily="34" charset="0"/>
                <a:cs typeface="Corbel" pitchFamily="34" charset="0"/>
              </a:rPr>
              <a:t>Centralized </a:t>
            </a:r>
            <a:r>
              <a:rPr lang="en-US" altLang="ko-KR" sz="2200" smtClean="0">
                <a:latin typeface="Corbel" pitchFamily="34" charset="0"/>
                <a:ea typeface="Corbel" pitchFamily="34" charset="0"/>
                <a:cs typeface="Corbel" pitchFamily="34" charset="0"/>
                <a:sym typeface="Wingdings" pitchFamily="2" charset="2"/>
              </a:rPr>
              <a:t>structured: Napster</a:t>
            </a:r>
            <a:endParaRPr lang="en-US" altLang="ko-KR" sz="2200" smtClean="0">
              <a:latin typeface="Corbel" pitchFamily="34" charset="0"/>
              <a:ea typeface="Corbel" pitchFamily="34" charset="0"/>
              <a:cs typeface="Corbel" pitchFamily="34" charset="0"/>
            </a:endParaRPr>
          </a:p>
          <a:p>
            <a:pPr lvl="1"/>
            <a:r>
              <a:rPr lang="en-US" altLang="ko-KR" sz="2200" smtClean="0">
                <a:latin typeface="Corbel" pitchFamily="34" charset="0"/>
                <a:ea typeface="Corbel" pitchFamily="34" charset="0"/>
                <a:cs typeface="Corbel" pitchFamily="34" charset="0"/>
              </a:rPr>
              <a:t>Decentralized unstructured: Gnutella</a:t>
            </a:r>
          </a:p>
        </p:txBody>
      </p:sp>
      <p:grpSp>
        <p:nvGrpSpPr>
          <p:cNvPr id="2" name="Group 4"/>
          <p:cNvGrpSpPr>
            <a:grpSpLocks/>
          </p:cNvGrpSpPr>
          <p:nvPr/>
        </p:nvGrpSpPr>
        <p:grpSpPr bwMode="auto">
          <a:xfrm>
            <a:off x="2438400" y="1981200"/>
            <a:ext cx="4114800" cy="4165600"/>
            <a:chOff x="288" y="1056"/>
            <a:chExt cx="1920" cy="2352"/>
          </a:xfrm>
        </p:grpSpPr>
        <p:sp>
          <p:nvSpPr>
            <p:cNvPr id="2019333" name="Oval 5"/>
            <p:cNvSpPr>
              <a:spLocks noChangeArrowheads="1"/>
            </p:cNvSpPr>
            <p:nvPr/>
          </p:nvSpPr>
          <p:spPr bwMode="auto">
            <a:xfrm>
              <a:off x="864" y="1392"/>
              <a:ext cx="767" cy="768"/>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solidFill>
                    <a:srgbClr val="FF00FF"/>
                  </a:solidFill>
                  <a:latin typeface="Arial" charset="0"/>
                  <a:ea typeface="ＭＳ Ｐゴシック" charset="0"/>
                  <a:cs typeface="ＭＳ Ｐゴシック" charset="0"/>
                </a:rPr>
                <a:t>Napster</a:t>
              </a:r>
            </a:p>
          </p:txBody>
        </p:sp>
        <p:sp>
          <p:nvSpPr>
            <p:cNvPr id="2019334" name="Oval 6"/>
            <p:cNvSpPr>
              <a:spLocks noChangeArrowheads="1"/>
            </p:cNvSpPr>
            <p:nvPr/>
          </p:nvSpPr>
          <p:spPr bwMode="auto">
            <a:xfrm>
              <a:off x="864" y="3072"/>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2400">
                  <a:latin typeface="Times New Roman" pitchFamily="18" charset="0"/>
                </a:rPr>
                <a:t>B</a:t>
              </a:r>
            </a:p>
          </p:txBody>
        </p:sp>
        <p:sp>
          <p:nvSpPr>
            <p:cNvPr id="2019335" name="Oval 7"/>
            <p:cNvSpPr>
              <a:spLocks noChangeArrowheads="1"/>
            </p:cNvSpPr>
            <p:nvPr/>
          </p:nvSpPr>
          <p:spPr bwMode="auto">
            <a:xfrm>
              <a:off x="288" y="3072"/>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2400">
                  <a:latin typeface="Times New Roman" pitchFamily="18" charset="0"/>
                </a:rPr>
                <a:t>A</a:t>
              </a:r>
            </a:p>
          </p:txBody>
        </p:sp>
        <p:sp>
          <p:nvSpPr>
            <p:cNvPr id="2019336" name="Oval 8"/>
            <p:cNvSpPr>
              <a:spLocks noChangeArrowheads="1"/>
            </p:cNvSpPr>
            <p:nvPr/>
          </p:nvSpPr>
          <p:spPr bwMode="auto">
            <a:xfrm>
              <a:off x="1824" y="3072"/>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sz="2400">
                  <a:latin typeface="Times New Roman" pitchFamily="18" charset="0"/>
                </a:rPr>
                <a:t>X</a:t>
              </a:r>
            </a:p>
          </p:txBody>
        </p:sp>
        <p:sp>
          <p:nvSpPr>
            <p:cNvPr id="2019337" name="Text Box 9"/>
            <p:cNvSpPr txBox="1">
              <a:spLocks noChangeArrowheads="1"/>
            </p:cNvSpPr>
            <p:nvPr/>
          </p:nvSpPr>
          <p:spPr bwMode="auto">
            <a:xfrm>
              <a:off x="1344" y="2928"/>
              <a:ext cx="480" cy="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altLang="ko-KR" sz="4000">
                  <a:latin typeface="Times New Roman" pitchFamily="18" charset="0"/>
                  <a:ea typeface="SimSun" pitchFamily="2" charset="-122"/>
                </a:rPr>
                <a:t>…</a:t>
              </a:r>
              <a:endParaRPr kumimoji="1" lang="en-US" altLang="ko-KR" sz="4000">
                <a:latin typeface="Tahoma" pitchFamily="34" charset="0"/>
                <a:ea typeface="SimSun" pitchFamily="2" charset="-122"/>
              </a:endParaRPr>
            </a:p>
          </p:txBody>
        </p:sp>
        <p:sp>
          <p:nvSpPr>
            <p:cNvPr id="2019338" name="Line 10"/>
            <p:cNvSpPr>
              <a:spLocks noChangeShapeType="1"/>
            </p:cNvSpPr>
            <p:nvPr/>
          </p:nvSpPr>
          <p:spPr bwMode="auto">
            <a:xfrm flipH="1">
              <a:off x="480" y="2064"/>
              <a:ext cx="528" cy="1007"/>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39" name="Line 11"/>
            <p:cNvSpPr>
              <a:spLocks noChangeShapeType="1"/>
            </p:cNvSpPr>
            <p:nvPr/>
          </p:nvSpPr>
          <p:spPr bwMode="auto">
            <a:xfrm flipH="1">
              <a:off x="1056" y="2160"/>
              <a:ext cx="144" cy="912"/>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0" name="Line 12"/>
            <p:cNvSpPr>
              <a:spLocks noChangeShapeType="1"/>
            </p:cNvSpPr>
            <p:nvPr/>
          </p:nvSpPr>
          <p:spPr bwMode="auto">
            <a:xfrm>
              <a:off x="1488" y="2064"/>
              <a:ext cx="480" cy="1007"/>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1" name="Text Box 13"/>
            <p:cNvSpPr txBox="1">
              <a:spLocks noChangeArrowheads="1"/>
            </p:cNvSpPr>
            <p:nvPr/>
          </p:nvSpPr>
          <p:spPr bwMode="auto">
            <a:xfrm>
              <a:off x="624" y="1056"/>
              <a:ext cx="1247" cy="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kumimoji="1" lang="en-US" sz="2400">
                  <a:solidFill>
                    <a:srgbClr val="FF00FF"/>
                  </a:solidFill>
                  <a:latin typeface="Arial" charset="0"/>
                  <a:ea typeface="SimSun" charset="0"/>
                  <a:cs typeface="SimSun" charset="0"/>
                </a:rPr>
                <a:t>Napster.com</a:t>
              </a:r>
            </a:p>
          </p:txBody>
        </p:sp>
        <p:sp>
          <p:nvSpPr>
            <p:cNvPr id="2019342" name="Rectangle 14"/>
            <p:cNvSpPr>
              <a:spLocks noChangeArrowheads="1"/>
            </p:cNvSpPr>
            <p:nvPr/>
          </p:nvSpPr>
          <p:spPr bwMode="auto">
            <a:xfrm>
              <a:off x="1776" y="1392"/>
              <a:ext cx="432"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43" name="Line 15"/>
            <p:cNvSpPr>
              <a:spLocks noChangeShapeType="1"/>
            </p:cNvSpPr>
            <p:nvPr/>
          </p:nvSpPr>
          <p:spPr bwMode="auto">
            <a:xfrm>
              <a:off x="1776" y="1488"/>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4" name="Line 16"/>
            <p:cNvSpPr>
              <a:spLocks noChangeShapeType="1"/>
            </p:cNvSpPr>
            <p:nvPr/>
          </p:nvSpPr>
          <p:spPr bwMode="auto">
            <a:xfrm>
              <a:off x="1776" y="1584"/>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5" name="Line 17"/>
            <p:cNvSpPr>
              <a:spLocks noChangeShapeType="1"/>
            </p:cNvSpPr>
            <p:nvPr/>
          </p:nvSpPr>
          <p:spPr bwMode="auto">
            <a:xfrm>
              <a:off x="1776" y="1680"/>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6" name="Line 18"/>
            <p:cNvSpPr>
              <a:spLocks noChangeShapeType="1"/>
            </p:cNvSpPr>
            <p:nvPr/>
          </p:nvSpPr>
          <p:spPr bwMode="auto">
            <a:xfrm>
              <a:off x="1776" y="1776"/>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7" name="Line 19"/>
            <p:cNvSpPr>
              <a:spLocks noChangeShapeType="1"/>
            </p:cNvSpPr>
            <p:nvPr/>
          </p:nvSpPr>
          <p:spPr bwMode="auto">
            <a:xfrm>
              <a:off x="1776" y="1872"/>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8" name="Line 20"/>
            <p:cNvSpPr>
              <a:spLocks noChangeShapeType="1"/>
            </p:cNvSpPr>
            <p:nvPr/>
          </p:nvSpPr>
          <p:spPr bwMode="auto">
            <a:xfrm>
              <a:off x="1968" y="1968"/>
              <a:ext cx="0" cy="195"/>
            </a:xfrm>
            <a:prstGeom prst="line">
              <a:avLst/>
            </a:prstGeom>
            <a:noFill/>
            <a:ln w="57150">
              <a:solidFill>
                <a:schemeClr val="tx1"/>
              </a:solidFill>
              <a:prstDash val="sysDot"/>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sp>
          <p:nvSpPr>
            <p:cNvPr id="2019349" name="Line 21"/>
            <p:cNvSpPr>
              <a:spLocks noChangeShapeType="1"/>
            </p:cNvSpPr>
            <p:nvPr/>
          </p:nvSpPr>
          <p:spPr bwMode="auto">
            <a:xfrm>
              <a:off x="1968" y="1392"/>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ＭＳ Ｐゴシック" charset="0"/>
              </a:endParaRPr>
            </a:p>
          </p:txBody>
        </p:sp>
      </p:grpSp>
      <p:grpSp>
        <p:nvGrpSpPr>
          <p:cNvPr id="3" name="Group 22"/>
          <p:cNvGrpSpPr>
            <a:grpSpLocks/>
          </p:cNvGrpSpPr>
          <p:nvPr/>
        </p:nvGrpSpPr>
        <p:grpSpPr bwMode="auto">
          <a:xfrm>
            <a:off x="1219200" y="2286000"/>
            <a:ext cx="6593417" cy="4065588"/>
            <a:chOff x="672" y="816"/>
            <a:chExt cx="4984" cy="3201"/>
          </a:xfrm>
        </p:grpSpPr>
        <p:sp>
          <p:nvSpPr>
            <p:cNvPr id="2019351" name="Line 23"/>
            <p:cNvSpPr>
              <a:spLocks noChangeShapeType="1"/>
            </p:cNvSpPr>
            <p:nvPr/>
          </p:nvSpPr>
          <p:spPr bwMode="auto">
            <a:xfrm>
              <a:off x="1296" y="960"/>
              <a:ext cx="912" cy="672"/>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52" name="Line 24"/>
            <p:cNvSpPr>
              <a:spLocks noChangeShapeType="1"/>
            </p:cNvSpPr>
            <p:nvPr/>
          </p:nvSpPr>
          <p:spPr bwMode="auto">
            <a:xfrm flipH="1">
              <a:off x="4608" y="1728"/>
              <a:ext cx="144" cy="766"/>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53" name="Line 25"/>
            <p:cNvSpPr>
              <a:spLocks noChangeShapeType="1"/>
            </p:cNvSpPr>
            <p:nvPr/>
          </p:nvSpPr>
          <p:spPr bwMode="auto">
            <a:xfrm flipH="1">
              <a:off x="3360" y="1680"/>
              <a:ext cx="1440" cy="0"/>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54" name="Line 26"/>
            <p:cNvSpPr>
              <a:spLocks noChangeShapeType="1"/>
            </p:cNvSpPr>
            <p:nvPr/>
          </p:nvSpPr>
          <p:spPr bwMode="auto">
            <a:xfrm flipH="1">
              <a:off x="1920" y="2736"/>
              <a:ext cx="816" cy="144"/>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55" name="Line 27"/>
            <p:cNvSpPr>
              <a:spLocks noChangeShapeType="1"/>
            </p:cNvSpPr>
            <p:nvPr/>
          </p:nvSpPr>
          <p:spPr bwMode="auto">
            <a:xfrm flipH="1" flipV="1">
              <a:off x="4080" y="1103"/>
              <a:ext cx="528" cy="38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56" name="Oval 28"/>
            <p:cNvSpPr>
              <a:spLocks noChangeArrowheads="1"/>
            </p:cNvSpPr>
            <p:nvPr/>
          </p:nvSpPr>
          <p:spPr bwMode="auto">
            <a:xfrm>
              <a:off x="4416" y="2496"/>
              <a:ext cx="288" cy="289"/>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20000"/>
                </a:spcBef>
                <a:buClr>
                  <a:schemeClr val="tx2"/>
                </a:buClr>
                <a:buSzPct val="75000"/>
                <a:buFont typeface="Wingdings" pitchFamily="2" charset="2"/>
                <a:buNone/>
              </a:pPr>
              <a:r>
                <a:rPr lang="en-US" altLang="zh-CN" sz="3200">
                  <a:solidFill>
                    <a:schemeClr val="tx2"/>
                  </a:solidFill>
                  <a:effectLst>
                    <a:outerShdw blurRad="38100" dist="38100" dir="2700000" algn="tl">
                      <a:srgbClr val="FFFFFF"/>
                    </a:outerShdw>
                  </a:effectLst>
                  <a:latin typeface="Times New Roman" pitchFamily="18" charset="0"/>
                  <a:ea typeface="SimSun" pitchFamily="2" charset="-122"/>
                </a:rPr>
                <a:t>P</a:t>
              </a:r>
            </a:p>
          </p:txBody>
        </p:sp>
        <p:sp>
          <p:nvSpPr>
            <p:cNvPr id="2019357" name="Oval 29"/>
            <p:cNvSpPr>
              <a:spLocks noChangeArrowheads="1"/>
            </p:cNvSpPr>
            <p:nvPr/>
          </p:nvSpPr>
          <p:spPr bwMode="auto">
            <a:xfrm>
              <a:off x="4608" y="1488"/>
              <a:ext cx="288" cy="28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58" name="Oval 30"/>
            <p:cNvSpPr>
              <a:spLocks noChangeArrowheads="1"/>
            </p:cNvSpPr>
            <p:nvPr/>
          </p:nvSpPr>
          <p:spPr bwMode="auto">
            <a:xfrm>
              <a:off x="3696" y="960"/>
              <a:ext cx="288" cy="289"/>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59" name="Line 31"/>
            <p:cNvSpPr>
              <a:spLocks noChangeShapeType="1"/>
            </p:cNvSpPr>
            <p:nvPr/>
          </p:nvSpPr>
          <p:spPr bwMode="auto">
            <a:xfrm>
              <a:off x="3936" y="1152"/>
              <a:ext cx="672" cy="431"/>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60" name="Oval 32"/>
            <p:cNvSpPr>
              <a:spLocks noChangeArrowheads="1"/>
            </p:cNvSpPr>
            <p:nvPr/>
          </p:nvSpPr>
          <p:spPr bwMode="auto">
            <a:xfrm>
              <a:off x="2880" y="2688"/>
              <a:ext cx="288" cy="286"/>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20000"/>
                </a:spcBef>
                <a:buClr>
                  <a:schemeClr val="tx2"/>
                </a:buClr>
                <a:buSzPct val="75000"/>
                <a:buFont typeface="Wingdings" pitchFamily="2" charset="2"/>
                <a:buNone/>
              </a:pPr>
              <a:endParaRPr lang="ko-KR" altLang="ko-KR" sz="3200">
                <a:solidFill>
                  <a:schemeClr val="tx2"/>
                </a:solidFill>
                <a:effectLst>
                  <a:outerShdw blurRad="38100" dist="38100" dir="2700000" algn="tl">
                    <a:srgbClr val="FFFFFF"/>
                  </a:outerShdw>
                </a:effectLst>
                <a:latin typeface="Times New Roman" pitchFamily="18" charset="0"/>
                <a:ea typeface="SimSun" pitchFamily="2" charset="-122"/>
              </a:endParaRPr>
            </a:p>
          </p:txBody>
        </p:sp>
        <p:sp>
          <p:nvSpPr>
            <p:cNvPr id="2019361" name="Line 33"/>
            <p:cNvSpPr>
              <a:spLocks noChangeShapeType="1"/>
            </p:cNvSpPr>
            <p:nvPr/>
          </p:nvSpPr>
          <p:spPr bwMode="auto">
            <a:xfrm flipV="1">
              <a:off x="3168" y="2688"/>
              <a:ext cx="1296" cy="144"/>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62" name="Oval 34"/>
            <p:cNvSpPr>
              <a:spLocks noChangeArrowheads="1"/>
            </p:cNvSpPr>
            <p:nvPr/>
          </p:nvSpPr>
          <p:spPr bwMode="auto">
            <a:xfrm>
              <a:off x="1584" y="2832"/>
              <a:ext cx="288" cy="287"/>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63" name="Line 35"/>
            <p:cNvSpPr>
              <a:spLocks noChangeShapeType="1"/>
            </p:cNvSpPr>
            <p:nvPr/>
          </p:nvSpPr>
          <p:spPr bwMode="auto">
            <a:xfrm>
              <a:off x="2400" y="1776"/>
              <a:ext cx="624" cy="1056"/>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64" name="Oval 36"/>
            <p:cNvSpPr>
              <a:spLocks noChangeArrowheads="1"/>
            </p:cNvSpPr>
            <p:nvPr/>
          </p:nvSpPr>
          <p:spPr bwMode="auto">
            <a:xfrm>
              <a:off x="2160" y="1536"/>
              <a:ext cx="288" cy="28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20000"/>
                </a:spcBef>
                <a:buClr>
                  <a:schemeClr val="tx2"/>
                </a:buClr>
                <a:buSzPct val="75000"/>
                <a:buFont typeface="Wingdings" pitchFamily="2" charset="2"/>
                <a:buNone/>
              </a:pPr>
              <a:endParaRPr lang="ko-KR" altLang="ko-KR" sz="2800">
                <a:effectLst>
                  <a:outerShdw blurRad="38100" dist="38100" dir="2700000" algn="tl">
                    <a:srgbClr val="FFFFFF"/>
                  </a:outerShdw>
                </a:effectLst>
                <a:latin typeface="Times New Roman" pitchFamily="18" charset="0"/>
                <a:ea typeface="SimSun" pitchFamily="2" charset="-122"/>
              </a:endParaRPr>
            </a:p>
          </p:txBody>
        </p:sp>
        <p:sp>
          <p:nvSpPr>
            <p:cNvPr id="2019365" name="Line 37"/>
            <p:cNvSpPr>
              <a:spLocks noChangeShapeType="1"/>
            </p:cNvSpPr>
            <p:nvPr/>
          </p:nvSpPr>
          <p:spPr bwMode="auto">
            <a:xfrm flipH="1">
              <a:off x="3408" y="1152"/>
              <a:ext cx="336" cy="526"/>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66" name="Line 38"/>
            <p:cNvSpPr>
              <a:spLocks noChangeShapeType="1"/>
            </p:cNvSpPr>
            <p:nvPr/>
          </p:nvSpPr>
          <p:spPr bwMode="auto">
            <a:xfrm flipV="1">
              <a:off x="1728" y="2832"/>
              <a:ext cx="1296" cy="144"/>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67" name="Oval 39"/>
            <p:cNvSpPr>
              <a:spLocks noChangeArrowheads="1"/>
            </p:cNvSpPr>
            <p:nvPr/>
          </p:nvSpPr>
          <p:spPr bwMode="auto">
            <a:xfrm>
              <a:off x="1152" y="816"/>
              <a:ext cx="288" cy="287"/>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68" name="Text Box 40"/>
            <p:cNvSpPr txBox="1">
              <a:spLocks noChangeArrowheads="1"/>
            </p:cNvSpPr>
            <p:nvPr/>
          </p:nvSpPr>
          <p:spPr bwMode="auto">
            <a:xfrm>
              <a:off x="815" y="3265"/>
              <a:ext cx="2240" cy="556"/>
            </a:xfrm>
            <a:prstGeom prst="rect">
              <a:avLst/>
            </a:prstGeom>
            <a:noFill/>
            <a:ln w="952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Clr>
                  <a:schemeClr val="tx2"/>
                </a:buClr>
                <a:buSzPct val="75000"/>
                <a:buFont typeface="Wingdings" charset="0"/>
                <a:buNone/>
                <a:defRPr/>
              </a:pPr>
              <a:r>
                <a:rPr lang="en-US" altLang="zh-CN">
                  <a:latin typeface="Arial" charset="0"/>
                  <a:ea typeface="SimSun" charset="0"/>
                  <a:cs typeface="SimSun" charset="0"/>
                </a:rPr>
                <a:t>P:   a node looking for a file</a:t>
              </a:r>
            </a:p>
            <a:p>
              <a:pPr>
                <a:spcBef>
                  <a:spcPct val="20000"/>
                </a:spcBef>
                <a:buClr>
                  <a:schemeClr val="tx2"/>
                </a:buClr>
                <a:buSzPct val="75000"/>
                <a:buFont typeface="Wingdings" charset="0"/>
                <a:buNone/>
                <a:defRPr/>
              </a:pPr>
              <a:r>
                <a:rPr lang="en-US" altLang="zh-CN">
                  <a:latin typeface="Arial" charset="0"/>
                  <a:ea typeface="SimSun" charset="0"/>
                  <a:cs typeface="SimSun" charset="0"/>
                </a:rPr>
                <a:t>O:  offerer of the file</a:t>
              </a:r>
            </a:p>
          </p:txBody>
        </p:sp>
        <p:sp>
          <p:nvSpPr>
            <p:cNvPr id="2019369" name="Text Box 41"/>
            <p:cNvSpPr txBox="1">
              <a:spLocks noChangeArrowheads="1"/>
            </p:cNvSpPr>
            <p:nvPr/>
          </p:nvSpPr>
          <p:spPr bwMode="auto">
            <a:xfrm>
              <a:off x="3637" y="2988"/>
              <a:ext cx="311" cy="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Clr>
                  <a:schemeClr val="tx2"/>
                </a:buClr>
                <a:buSzPct val="75000"/>
                <a:buFont typeface="Wingdings" pitchFamily="2" charset="2"/>
                <a:buChar char="n"/>
              </a:pPr>
              <a:endParaRPr lang="ko-KR" altLang="ko-KR" sz="3200">
                <a:effectLst>
                  <a:outerShdw blurRad="38100" dist="38100" dir="2700000" algn="tl">
                    <a:srgbClr val="C0C0C0"/>
                  </a:outerShdw>
                </a:effectLst>
                <a:latin typeface="Times New Roman" pitchFamily="18" charset="0"/>
                <a:ea typeface="SimSun" pitchFamily="2" charset="-122"/>
              </a:endParaRPr>
            </a:p>
          </p:txBody>
        </p:sp>
        <p:sp>
          <p:nvSpPr>
            <p:cNvPr id="2019370" name="Line 42"/>
            <p:cNvSpPr>
              <a:spLocks noChangeShapeType="1"/>
            </p:cNvSpPr>
            <p:nvPr/>
          </p:nvSpPr>
          <p:spPr bwMode="auto">
            <a:xfrm flipV="1">
              <a:off x="3744" y="3265"/>
              <a:ext cx="336" cy="9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1" name="Line 43"/>
            <p:cNvSpPr>
              <a:spLocks noChangeShapeType="1"/>
            </p:cNvSpPr>
            <p:nvPr/>
          </p:nvSpPr>
          <p:spPr bwMode="auto">
            <a:xfrm flipV="1">
              <a:off x="3744" y="3505"/>
              <a:ext cx="336" cy="9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2" name="Text Box 44"/>
            <p:cNvSpPr txBox="1">
              <a:spLocks noChangeArrowheads="1"/>
            </p:cNvSpPr>
            <p:nvPr/>
          </p:nvSpPr>
          <p:spPr bwMode="auto">
            <a:xfrm>
              <a:off x="4166" y="3130"/>
              <a:ext cx="994" cy="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Clr>
                  <a:schemeClr val="tx2"/>
                </a:buClr>
                <a:buSzPct val="75000"/>
                <a:buFont typeface="Wingdings" charset="0"/>
                <a:buNone/>
                <a:defRPr/>
              </a:pPr>
              <a:r>
                <a:rPr lang="en-US" altLang="zh-CN" sz="2000">
                  <a:latin typeface="Arial" charset="0"/>
                  <a:ea typeface="SimSun" charset="0"/>
                  <a:cs typeface="SimSun" charset="0"/>
                </a:rPr>
                <a:t>Query</a:t>
              </a:r>
            </a:p>
            <a:p>
              <a:pPr>
                <a:spcBef>
                  <a:spcPct val="20000"/>
                </a:spcBef>
                <a:buClr>
                  <a:schemeClr val="tx2"/>
                </a:buClr>
                <a:buSzPct val="75000"/>
                <a:buFont typeface="Wingdings" charset="0"/>
                <a:buNone/>
                <a:defRPr/>
              </a:pPr>
              <a:r>
                <a:rPr lang="en-US" altLang="zh-CN" sz="2000">
                  <a:latin typeface="Arial" charset="0"/>
                  <a:ea typeface="SimSun" charset="0"/>
                  <a:cs typeface="SimSun" charset="0"/>
                </a:rPr>
                <a:t>QueryHit</a:t>
              </a:r>
            </a:p>
            <a:p>
              <a:pPr>
                <a:spcBef>
                  <a:spcPct val="20000"/>
                </a:spcBef>
                <a:buClr>
                  <a:schemeClr val="tx2"/>
                </a:buClr>
                <a:buSzPct val="75000"/>
                <a:buFont typeface="Wingdings" charset="0"/>
                <a:buNone/>
                <a:defRPr/>
              </a:pPr>
              <a:r>
                <a:rPr lang="en-US" altLang="zh-CN" sz="2000">
                  <a:latin typeface="Arial" charset="0"/>
                  <a:ea typeface="SimSun" charset="0"/>
                  <a:cs typeface="SimSun" charset="0"/>
                </a:rPr>
                <a:t>Download</a:t>
              </a:r>
            </a:p>
          </p:txBody>
        </p:sp>
        <p:sp>
          <p:nvSpPr>
            <p:cNvPr id="2019373" name="Line 45"/>
            <p:cNvSpPr>
              <a:spLocks noChangeShapeType="1"/>
            </p:cNvSpPr>
            <p:nvPr/>
          </p:nvSpPr>
          <p:spPr bwMode="auto">
            <a:xfrm flipV="1">
              <a:off x="4704" y="1872"/>
              <a:ext cx="96" cy="624"/>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4" name="Line 46"/>
            <p:cNvSpPr>
              <a:spLocks noChangeShapeType="1"/>
            </p:cNvSpPr>
            <p:nvPr/>
          </p:nvSpPr>
          <p:spPr bwMode="auto">
            <a:xfrm flipH="1">
              <a:off x="3312" y="2785"/>
              <a:ext cx="1104" cy="14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5" name="Line 47"/>
            <p:cNvSpPr>
              <a:spLocks noChangeShapeType="1"/>
            </p:cNvSpPr>
            <p:nvPr/>
          </p:nvSpPr>
          <p:spPr bwMode="auto">
            <a:xfrm flipH="1" flipV="1">
              <a:off x="2544" y="1823"/>
              <a:ext cx="480" cy="816"/>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6" name="Line 48"/>
            <p:cNvSpPr>
              <a:spLocks noChangeShapeType="1"/>
            </p:cNvSpPr>
            <p:nvPr/>
          </p:nvSpPr>
          <p:spPr bwMode="auto">
            <a:xfrm>
              <a:off x="2352" y="1920"/>
              <a:ext cx="480" cy="77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7" name="Line 49"/>
            <p:cNvSpPr>
              <a:spLocks noChangeShapeType="1"/>
            </p:cNvSpPr>
            <p:nvPr/>
          </p:nvSpPr>
          <p:spPr bwMode="auto">
            <a:xfrm flipV="1">
              <a:off x="3216" y="2592"/>
              <a:ext cx="1104"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8" name="Line 50"/>
            <p:cNvSpPr>
              <a:spLocks noChangeShapeType="1"/>
            </p:cNvSpPr>
            <p:nvPr/>
          </p:nvSpPr>
          <p:spPr bwMode="auto">
            <a:xfrm flipH="1" flipV="1">
              <a:off x="1632" y="1103"/>
              <a:ext cx="528" cy="38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79" name="Line 51"/>
            <p:cNvSpPr>
              <a:spLocks noChangeShapeType="1"/>
            </p:cNvSpPr>
            <p:nvPr/>
          </p:nvSpPr>
          <p:spPr bwMode="auto">
            <a:xfrm flipH="1">
              <a:off x="3408" y="1200"/>
              <a:ext cx="192" cy="289"/>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80" name="Oval 52"/>
            <p:cNvSpPr>
              <a:spLocks noChangeArrowheads="1"/>
            </p:cNvSpPr>
            <p:nvPr/>
          </p:nvSpPr>
          <p:spPr bwMode="auto">
            <a:xfrm>
              <a:off x="3216" y="1536"/>
              <a:ext cx="288" cy="287"/>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81" name="Line 53"/>
            <p:cNvSpPr>
              <a:spLocks noChangeShapeType="1"/>
            </p:cNvSpPr>
            <p:nvPr/>
          </p:nvSpPr>
          <p:spPr bwMode="auto">
            <a:xfrm flipH="1">
              <a:off x="3696" y="1776"/>
              <a:ext cx="864"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82" name="Oval 54"/>
            <p:cNvSpPr>
              <a:spLocks noChangeArrowheads="1"/>
            </p:cNvSpPr>
            <p:nvPr/>
          </p:nvSpPr>
          <p:spPr bwMode="auto">
            <a:xfrm>
              <a:off x="2160" y="1536"/>
              <a:ext cx="288" cy="287"/>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20000"/>
                </a:spcBef>
                <a:buClr>
                  <a:schemeClr val="tx2"/>
                </a:buClr>
                <a:buSzPct val="75000"/>
                <a:buFont typeface="Wingdings" pitchFamily="2" charset="2"/>
                <a:buNone/>
              </a:pPr>
              <a:r>
                <a:rPr lang="en-US" altLang="zh-CN" sz="2400">
                  <a:solidFill>
                    <a:schemeClr val="tx2"/>
                  </a:solidFill>
                  <a:effectLst>
                    <a:outerShdw blurRad="38100" dist="38100" dir="2700000" algn="tl">
                      <a:srgbClr val="FFFFFF"/>
                    </a:outerShdw>
                  </a:effectLst>
                  <a:latin typeface="Times New Roman" pitchFamily="18" charset="0"/>
                  <a:ea typeface="SimSun" pitchFamily="2" charset="-122"/>
                </a:rPr>
                <a:t>O</a:t>
              </a:r>
            </a:p>
          </p:txBody>
        </p:sp>
        <p:sp>
          <p:nvSpPr>
            <p:cNvPr id="2019383" name="Text Box 55"/>
            <p:cNvSpPr txBox="1">
              <a:spLocks noChangeArrowheads="1"/>
            </p:cNvSpPr>
            <p:nvPr/>
          </p:nvSpPr>
          <p:spPr bwMode="auto">
            <a:xfrm>
              <a:off x="2400" y="1343"/>
              <a:ext cx="624"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Clr>
                  <a:schemeClr val="tx2"/>
                </a:buClr>
                <a:buSzPct val="75000"/>
                <a:buFont typeface="Wingdings" charset="0"/>
                <a:buNone/>
                <a:defRPr/>
              </a:pPr>
              <a:r>
                <a:rPr lang="en-US" altLang="zh-CN">
                  <a:latin typeface="Arial" charset="0"/>
                  <a:ea typeface="SimSun" charset="0"/>
                  <a:cs typeface="SimSun" charset="0"/>
                </a:rPr>
                <a:t>Match</a:t>
              </a:r>
            </a:p>
          </p:txBody>
        </p:sp>
        <p:sp>
          <p:nvSpPr>
            <p:cNvPr id="2019384" name="Line 56"/>
            <p:cNvSpPr>
              <a:spLocks noChangeShapeType="1"/>
            </p:cNvSpPr>
            <p:nvPr/>
          </p:nvSpPr>
          <p:spPr bwMode="auto">
            <a:xfrm>
              <a:off x="2448" y="1680"/>
              <a:ext cx="2016" cy="865"/>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85" name="Oval 57"/>
            <p:cNvSpPr>
              <a:spLocks noChangeArrowheads="1"/>
            </p:cNvSpPr>
            <p:nvPr/>
          </p:nvSpPr>
          <p:spPr bwMode="auto">
            <a:xfrm>
              <a:off x="4608" y="1488"/>
              <a:ext cx="288" cy="285"/>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20000"/>
                </a:spcBef>
                <a:buClr>
                  <a:schemeClr val="tx2"/>
                </a:buClr>
                <a:buSzPct val="75000"/>
                <a:buFont typeface="Wingdings" pitchFamily="2" charset="2"/>
                <a:buNone/>
              </a:pPr>
              <a:r>
                <a:rPr lang="en-US" altLang="zh-CN" sz="2400">
                  <a:solidFill>
                    <a:schemeClr val="tx2"/>
                  </a:solidFill>
                  <a:effectLst>
                    <a:outerShdw blurRad="38100" dist="38100" dir="2700000" algn="tl">
                      <a:srgbClr val="FFFFFF"/>
                    </a:outerShdw>
                  </a:effectLst>
                  <a:latin typeface="Times New Roman" pitchFamily="18" charset="0"/>
                  <a:ea typeface="SimSun" pitchFamily="2" charset="-122"/>
                </a:rPr>
                <a:t>O</a:t>
              </a:r>
            </a:p>
          </p:txBody>
        </p:sp>
        <p:sp>
          <p:nvSpPr>
            <p:cNvPr id="2019386" name="Line 58"/>
            <p:cNvSpPr>
              <a:spLocks noChangeShapeType="1"/>
            </p:cNvSpPr>
            <p:nvPr/>
          </p:nvSpPr>
          <p:spPr bwMode="auto">
            <a:xfrm flipH="1">
              <a:off x="4512" y="1776"/>
              <a:ext cx="144"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87" name="Text Box 59"/>
            <p:cNvSpPr txBox="1">
              <a:spLocks noChangeArrowheads="1"/>
            </p:cNvSpPr>
            <p:nvPr/>
          </p:nvSpPr>
          <p:spPr bwMode="auto">
            <a:xfrm>
              <a:off x="4944" y="1393"/>
              <a:ext cx="712"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Clr>
                  <a:schemeClr val="tx2"/>
                </a:buClr>
                <a:buSzPct val="75000"/>
                <a:buFont typeface="Wingdings" pitchFamily="2" charset="2"/>
                <a:buNone/>
              </a:pPr>
              <a:r>
                <a:rPr lang="en-US" altLang="zh-CN">
                  <a:ea typeface="SimSun" pitchFamily="2" charset="-122"/>
                </a:rPr>
                <a:t>Match</a:t>
              </a:r>
              <a:endParaRPr lang="en-US" altLang="zh-CN" sz="2000">
                <a:ea typeface="SimSun" pitchFamily="2" charset="-122"/>
              </a:endParaRPr>
            </a:p>
          </p:txBody>
        </p:sp>
        <p:sp>
          <p:nvSpPr>
            <p:cNvPr id="2019388" name="Line 60"/>
            <p:cNvSpPr>
              <a:spLocks noChangeShapeType="1"/>
            </p:cNvSpPr>
            <p:nvPr/>
          </p:nvSpPr>
          <p:spPr bwMode="auto">
            <a:xfrm flipV="1">
              <a:off x="3792" y="3745"/>
              <a:ext cx="288" cy="95"/>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019389" name="Oval 61"/>
            <p:cNvSpPr>
              <a:spLocks noChangeArrowheads="1"/>
            </p:cNvSpPr>
            <p:nvPr/>
          </p:nvSpPr>
          <p:spPr bwMode="auto">
            <a:xfrm>
              <a:off x="672" y="1536"/>
              <a:ext cx="288" cy="287"/>
            </a:xfrm>
            <a:prstGeom prst="ellipse">
              <a:avLst/>
            </a:prstGeom>
            <a:solidFill>
              <a:srgbClr val="FF00FF"/>
            </a:solidFill>
            <a:ln w="9525">
              <a:solidFill>
                <a:srgbClr val="4A37B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19390" name="Line 62"/>
            <p:cNvSpPr>
              <a:spLocks noChangeShapeType="1"/>
            </p:cNvSpPr>
            <p:nvPr/>
          </p:nvSpPr>
          <p:spPr bwMode="auto">
            <a:xfrm flipH="1">
              <a:off x="864" y="1056"/>
              <a:ext cx="384" cy="576"/>
            </a:xfrm>
            <a:prstGeom prst="line">
              <a:avLst/>
            </a:prstGeom>
            <a:noFill/>
            <a:ln w="19050">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13318"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D54E4F39-6913-414B-B5B2-D82DB295B1E1}" type="slidenum">
              <a:rPr lang="en-US" altLang="ko-KR"/>
              <a:pPr/>
              <a:t>3</a:t>
            </a:fld>
            <a:endParaRPr lang="en-US" altLang="ko-KR"/>
          </a:p>
        </p:txBody>
      </p:sp>
      <p:pic>
        <p:nvPicPr>
          <p:cNvPr id="209" name="terminator.avi">
            <a:hlinkClick r:id="" action="ppaction://media"/>
          </p:cNvPr>
          <p:cNvPicPr>
            <a:picLocks noRot="1" noChangeAspect="1"/>
          </p:cNvPicPr>
          <p:nvPr>
            <a:videoFile r:link="rId2"/>
          </p:nvPr>
        </p:nvPicPr>
        <p:blipFill>
          <a:blip r:embed="rId5" cstate="print"/>
          <a:srcRect t="6462"/>
          <a:stretch>
            <a:fillRect/>
          </a:stretch>
        </p:blipFill>
        <p:spPr>
          <a:xfrm>
            <a:off x="0" y="2372030"/>
            <a:ext cx="9161071" cy="381642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93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09"/>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209"/>
                                        </p:tgtEl>
                                      </p:cBhvr>
                                    </p:cmd>
                                  </p:childTnLst>
                                </p:cTn>
                              </p:par>
                            </p:childTnLst>
                          </p:cTn>
                        </p:par>
                      </p:childTnLst>
                    </p:cTn>
                  </p:par>
                </p:childTnLst>
              </p:cTn>
              <p:nextCondLst>
                <p:cond evt="onClick" delay="0">
                  <p:tgtEl>
                    <p:spTgt spid="209"/>
                  </p:tgtEl>
                </p:cond>
              </p:nextCondLst>
            </p:seq>
            <p:video>
              <p:cMediaNode>
                <p:cTn id="32" fill="hold" display="0">
                  <p:stCondLst>
                    <p:cond delay="indefinite"/>
                  </p:stCondLst>
                  <p:endCondLst>
                    <p:cond evt="onNext" delay="0">
                      <p:tgtEl>
                        <p:sldTgt/>
                      </p:tgtEl>
                    </p:cond>
                    <p:cond evt="onPrev" delay="0">
                      <p:tgtEl>
                        <p:sldTgt/>
                      </p:tgtEl>
                    </p:cond>
                  </p:endCondLst>
                </p:cTn>
                <p:tgtEl>
                  <p:spTgt spid="209"/>
                </p:tgtEl>
              </p:cMediaNode>
            </p:video>
          </p:childTnLst>
        </p:cTn>
      </p:par>
    </p:tnLst>
    <p:bldLst>
      <p:bldP spid="20193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P2P Systems</a:t>
            </a:r>
          </a:p>
        </p:txBody>
      </p:sp>
      <p:sp>
        <p:nvSpPr>
          <p:cNvPr id="2019331" name="Rectangle 3"/>
          <p:cNvSpPr>
            <a:spLocks noGrp="1" noChangeArrowheads="1"/>
          </p:cNvSpPr>
          <p:nvPr>
            <p:ph type="body" idx="1"/>
          </p:nvPr>
        </p:nvSpPr>
        <p:spPr/>
        <p:txBody>
          <a:bodyPr/>
          <a:lstStyle/>
          <a:p>
            <a:r>
              <a:rPr lang="en-US" altLang="ko-KR" sz="2400" smtClean="0">
                <a:latin typeface="Corbel" pitchFamily="34" charset="0"/>
                <a:ea typeface="ＭＳ Ｐゴシック" pitchFamily="34" charset="-128"/>
                <a:cs typeface="Corbel" pitchFamily="34" charset="0"/>
              </a:rPr>
              <a:t>How to find the desired information?</a:t>
            </a:r>
          </a:p>
          <a:p>
            <a:pPr lvl="1"/>
            <a:r>
              <a:rPr lang="en-US" altLang="ko-KR" sz="2200" smtClean="0">
                <a:latin typeface="Corbel" pitchFamily="34" charset="0"/>
                <a:ea typeface="Corbel" pitchFamily="34" charset="0"/>
                <a:cs typeface="Corbel" pitchFamily="34" charset="0"/>
              </a:rPr>
              <a:t>Centralized </a:t>
            </a:r>
            <a:r>
              <a:rPr lang="en-US" altLang="ko-KR" sz="2200" smtClean="0">
                <a:latin typeface="Corbel" pitchFamily="34" charset="0"/>
                <a:ea typeface="Corbel" pitchFamily="34" charset="0"/>
                <a:cs typeface="Corbel" pitchFamily="34" charset="0"/>
                <a:sym typeface="Wingdings" pitchFamily="2" charset="2"/>
              </a:rPr>
              <a:t>structured: Napster</a:t>
            </a:r>
            <a:endParaRPr lang="en-US" altLang="ko-KR" sz="2200" smtClean="0">
              <a:latin typeface="Corbel" pitchFamily="34" charset="0"/>
              <a:ea typeface="Corbel" pitchFamily="34" charset="0"/>
              <a:cs typeface="Corbel" pitchFamily="34" charset="0"/>
            </a:endParaRPr>
          </a:p>
          <a:p>
            <a:pPr lvl="1"/>
            <a:r>
              <a:rPr lang="en-US" altLang="ko-KR" sz="2200" smtClean="0">
                <a:latin typeface="Corbel" pitchFamily="34" charset="0"/>
                <a:ea typeface="Corbel" pitchFamily="34" charset="0"/>
                <a:cs typeface="Corbel" pitchFamily="34" charset="0"/>
              </a:rPr>
              <a:t>Decentralized unstructured: Gnutella</a:t>
            </a:r>
          </a:p>
          <a:p>
            <a:pPr lvl="1"/>
            <a:r>
              <a:rPr lang="en-US" altLang="ko-KR" sz="2200" smtClean="0">
                <a:latin typeface="Corbel" pitchFamily="34" charset="0"/>
                <a:ea typeface="Corbel" pitchFamily="34" charset="0"/>
                <a:cs typeface="Corbel" pitchFamily="34" charset="0"/>
              </a:rPr>
              <a:t>Decentralized structured: </a:t>
            </a:r>
            <a:r>
              <a:rPr lang="en-US" altLang="ko-KR" sz="2200" smtClean="0">
                <a:solidFill>
                  <a:srgbClr val="FF0000"/>
                </a:solidFill>
                <a:latin typeface="Corbel" pitchFamily="34" charset="0"/>
                <a:ea typeface="Corbel" pitchFamily="34" charset="0"/>
                <a:cs typeface="Corbel" pitchFamily="34" charset="0"/>
              </a:rPr>
              <a:t>Distributed Hash Table</a:t>
            </a:r>
          </a:p>
        </p:txBody>
      </p:sp>
      <p:grpSp>
        <p:nvGrpSpPr>
          <p:cNvPr id="4" name="Group 63"/>
          <p:cNvGrpSpPr>
            <a:grpSpLocks/>
          </p:cNvGrpSpPr>
          <p:nvPr/>
        </p:nvGrpSpPr>
        <p:grpSpPr bwMode="auto">
          <a:xfrm>
            <a:off x="1360488" y="3179763"/>
            <a:ext cx="6183312" cy="3221037"/>
            <a:chOff x="480" y="1065"/>
            <a:chExt cx="5073" cy="2762"/>
          </a:xfrm>
        </p:grpSpPr>
        <p:pic>
          <p:nvPicPr>
            <p:cNvPr id="2019392" name="Picture 6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4" y="1740"/>
              <a:ext cx="28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3" name="Picture 6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4" y="1835"/>
              <a:ext cx="288"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4" name="Picture 6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4" y="2364"/>
              <a:ext cx="288" cy="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5" name="Picture 6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65" y="2939"/>
              <a:ext cx="288"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6" name="Picture 6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3" y="2316"/>
              <a:ext cx="288"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7" name="Picture 69"/>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1" y="3131"/>
              <a:ext cx="289"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8" name="Picture 7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0" y="1404"/>
              <a:ext cx="288"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399" name="Picture 7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4" y="2460"/>
              <a:ext cx="28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400" name="Picture 72"/>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8" y="1309"/>
              <a:ext cx="28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19401" name="Line 73"/>
            <p:cNvSpPr>
              <a:spLocks noChangeShapeType="1"/>
            </p:cNvSpPr>
            <p:nvPr/>
          </p:nvSpPr>
          <p:spPr bwMode="auto">
            <a:xfrm>
              <a:off x="1488" y="2027"/>
              <a:ext cx="0"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2" name="Line 74"/>
            <p:cNvSpPr>
              <a:spLocks noChangeShapeType="1"/>
            </p:cNvSpPr>
            <p:nvPr/>
          </p:nvSpPr>
          <p:spPr bwMode="auto">
            <a:xfrm flipV="1">
              <a:off x="1584" y="1404"/>
              <a:ext cx="115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3" name="Line 75"/>
            <p:cNvSpPr>
              <a:spLocks noChangeShapeType="1"/>
            </p:cNvSpPr>
            <p:nvPr/>
          </p:nvSpPr>
          <p:spPr bwMode="auto">
            <a:xfrm flipH="1">
              <a:off x="2736" y="1596"/>
              <a:ext cx="96" cy="72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4" name="Line 76"/>
            <p:cNvSpPr>
              <a:spLocks noChangeShapeType="1"/>
            </p:cNvSpPr>
            <p:nvPr/>
          </p:nvSpPr>
          <p:spPr bwMode="auto">
            <a:xfrm>
              <a:off x="1488" y="2652"/>
              <a:ext cx="191" cy="47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5" name="Line 77"/>
            <p:cNvSpPr>
              <a:spLocks noChangeShapeType="1"/>
            </p:cNvSpPr>
            <p:nvPr/>
          </p:nvSpPr>
          <p:spPr bwMode="auto">
            <a:xfrm flipH="1">
              <a:off x="1872" y="2605"/>
              <a:ext cx="767" cy="52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6" name="Line 78"/>
            <p:cNvSpPr>
              <a:spLocks noChangeShapeType="1"/>
            </p:cNvSpPr>
            <p:nvPr/>
          </p:nvSpPr>
          <p:spPr bwMode="auto">
            <a:xfrm>
              <a:off x="2975" y="1404"/>
              <a:ext cx="577" cy="4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7" name="Line 79"/>
            <p:cNvSpPr>
              <a:spLocks noChangeShapeType="1"/>
            </p:cNvSpPr>
            <p:nvPr/>
          </p:nvSpPr>
          <p:spPr bwMode="auto">
            <a:xfrm flipV="1">
              <a:off x="2832" y="1980"/>
              <a:ext cx="672" cy="43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8" name="Line 80"/>
            <p:cNvSpPr>
              <a:spLocks noChangeShapeType="1"/>
            </p:cNvSpPr>
            <p:nvPr/>
          </p:nvSpPr>
          <p:spPr bwMode="auto">
            <a:xfrm flipH="1">
              <a:off x="3408" y="2124"/>
              <a:ext cx="193" cy="7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09" name="Line 81"/>
            <p:cNvSpPr>
              <a:spLocks noChangeShapeType="1"/>
            </p:cNvSpPr>
            <p:nvPr/>
          </p:nvSpPr>
          <p:spPr bwMode="auto">
            <a:xfrm flipV="1">
              <a:off x="1967" y="3084"/>
              <a:ext cx="1297"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0" name="Line 82"/>
            <p:cNvSpPr>
              <a:spLocks noChangeShapeType="1"/>
            </p:cNvSpPr>
            <p:nvPr/>
          </p:nvSpPr>
          <p:spPr bwMode="auto">
            <a:xfrm>
              <a:off x="2832" y="2556"/>
              <a:ext cx="479"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1" name="Line 83"/>
            <p:cNvSpPr>
              <a:spLocks noChangeShapeType="1"/>
            </p:cNvSpPr>
            <p:nvPr/>
          </p:nvSpPr>
          <p:spPr bwMode="auto">
            <a:xfrm>
              <a:off x="2975" y="1356"/>
              <a:ext cx="1344"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2" name="Line 84"/>
            <p:cNvSpPr>
              <a:spLocks noChangeShapeType="1"/>
            </p:cNvSpPr>
            <p:nvPr/>
          </p:nvSpPr>
          <p:spPr bwMode="auto">
            <a:xfrm>
              <a:off x="4464" y="1693"/>
              <a:ext cx="336" cy="7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3" name="Line 85"/>
            <p:cNvSpPr>
              <a:spLocks noChangeShapeType="1"/>
            </p:cNvSpPr>
            <p:nvPr/>
          </p:nvSpPr>
          <p:spPr bwMode="auto">
            <a:xfrm>
              <a:off x="3744" y="2076"/>
              <a:ext cx="960" cy="5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4" name="Line 86"/>
            <p:cNvSpPr>
              <a:spLocks noChangeShapeType="1"/>
            </p:cNvSpPr>
            <p:nvPr/>
          </p:nvSpPr>
          <p:spPr bwMode="auto">
            <a:xfrm flipV="1">
              <a:off x="3504" y="2652"/>
              <a:ext cx="120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5" name="Line 87"/>
            <p:cNvSpPr>
              <a:spLocks noChangeShapeType="1"/>
            </p:cNvSpPr>
            <p:nvPr/>
          </p:nvSpPr>
          <p:spPr bwMode="auto">
            <a:xfrm>
              <a:off x="1680" y="1932"/>
              <a:ext cx="913" cy="4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2019416" name="Picture 8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2" y="3228"/>
              <a:ext cx="288"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9417" name="Picture 89"/>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8" y="3036"/>
              <a:ext cx="28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19418" name="Line 90"/>
            <p:cNvSpPr>
              <a:spLocks noChangeShapeType="1"/>
            </p:cNvSpPr>
            <p:nvPr/>
          </p:nvSpPr>
          <p:spPr bwMode="auto">
            <a:xfrm flipH="1">
              <a:off x="1056" y="2652"/>
              <a:ext cx="384"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19" name="Line 91"/>
            <p:cNvSpPr>
              <a:spLocks noChangeShapeType="1"/>
            </p:cNvSpPr>
            <p:nvPr/>
          </p:nvSpPr>
          <p:spPr bwMode="auto">
            <a:xfrm>
              <a:off x="1056" y="3131"/>
              <a:ext cx="576" cy="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0" name="Line 92"/>
            <p:cNvSpPr>
              <a:spLocks noChangeShapeType="1"/>
            </p:cNvSpPr>
            <p:nvPr/>
          </p:nvSpPr>
          <p:spPr bwMode="auto">
            <a:xfrm>
              <a:off x="4848" y="2748"/>
              <a:ext cx="48" cy="48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1" name="Line 93"/>
            <p:cNvSpPr>
              <a:spLocks noChangeShapeType="1"/>
            </p:cNvSpPr>
            <p:nvPr/>
          </p:nvSpPr>
          <p:spPr bwMode="auto">
            <a:xfrm>
              <a:off x="3504" y="3084"/>
              <a:ext cx="1248"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2" name="Line 94"/>
            <p:cNvSpPr>
              <a:spLocks noChangeShapeType="1"/>
            </p:cNvSpPr>
            <p:nvPr/>
          </p:nvSpPr>
          <p:spPr bwMode="auto">
            <a:xfrm flipH="1" flipV="1">
              <a:off x="4800" y="2748"/>
              <a:ext cx="48" cy="43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3" name="Line 95"/>
            <p:cNvSpPr>
              <a:spLocks noChangeShapeType="1"/>
            </p:cNvSpPr>
            <p:nvPr/>
          </p:nvSpPr>
          <p:spPr bwMode="auto">
            <a:xfrm flipH="1" flipV="1">
              <a:off x="3744" y="2124"/>
              <a:ext cx="960" cy="528"/>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4" name="Line 96"/>
            <p:cNvSpPr>
              <a:spLocks noChangeShapeType="1"/>
            </p:cNvSpPr>
            <p:nvPr/>
          </p:nvSpPr>
          <p:spPr bwMode="auto">
            <a:xfrm flipH="1" flipV="1">
              <a:off x="3024" y="1548"/>
              <a:ext cx="482" cy="384"/>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25" name="Text Box 97"/>
            <p:cNvSpPr txBox="1">
              <a:spLocks noChangeArrowheads="1"/>
            </p:cNvSpPr>
            <p:nvPr/>
          </p:nvSpPr>
          <p:spPr bwMode="auto">
            <a:xfrm>
              <a:off x="4404" y="3513"/>
              <a:ext cx="1149" cy="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Arial" charset="0"/>
                  <a:ea typeface="SimSun" charset="0"/>
                  <a:cs typeface="SimSun" charset="0"/>
                </a:rPr>
                <a:t>retrieve (K</a:t>
              </a:r>
              <a:r>
                <a:rPr lang="en-US" baseline="-25000">
                  <a:latin typeface="Arial" charset="0"/>
                  <a:ea typeface="SimSun" charset="0"/>
                  <a:cs typeface="SimSun" charset="0"/>
                </a:rPr>
                <a:t>1</a:t>
              </a:r>
              <a:r>
                <a:rPr lang="en-US">
                  <a:latin typeface="Arial" charset="0"/>
                  <a:ea typeface="SimSun" charset="0"/>
                  <a:cs typeface="SimSun" charset="0"/>
                </a:rPr>
                <a:t>)</a:t>
              </a:r>
            </a:p>
          </p:txBody>
        </p:sp>
        <p:grpSp>
          <p:nvGrpSpPr>
            <p:cNvPr id="5" name="Group 98"/>
            <p:cNvGrpSpPr>
              <a:grpSpLocks/>
            </p:cNvGrpSpPr>
            <p:nvPr/>
          </p:nvGrpSpPr>
          <p:grpSpPr bwMode="auto">
            <a:xfrm>
              <a:off x="3504" y="3129"/>
              <a:ext cx="387" cy="387"/>
              <a:chOff x="240" y="1389"/>
              <a:chExt cx="387" cy="387"/>
            </a:xfrm>
          </p:grpSpPr>
          <p:grpSp>
            <p:nvGrpSpPr>
              <p:cNvPr id="6" name="Group 99"/>
              <p:cNvGrpSpPr>
                <a:grpSpLocks/>
              </p:cNvGrpSpPr>
              <p:nvPr/>
            </p:nvGrpSpPr>
            <p:grpSpPr bwMode="auto">
              <a:xfrm>
                <a:off x="282" y="1530"/>
                <a:ext cx="198" cy="246"/>
                <a:chOff x="282" y="1530"/>
                <a:chExt cx="252" cy="300"/>
              </a:xfrm>
            </p:grpSpPr>
            <p:sp>
              <p:nvSpPr>
                <p:cNvPr id="2019428" name="Rectangle 100"/>
                <p:cNvSpPr>
                  <a:spLocks noChangeArrowheads="1"/>
                </p:cNvSpPr>
                <p:nvPr/>
              </p:nvSpPr>
              <p:spPr bwMode="auto">
                <a:xfrm>
                  <a:off x="289" y="1537"/>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29" name="AutoShape 101"/>
                <p:cNvCxnSpPr>
                  <a:cxnSpLocks noChangeShapeType="1"/>
                  <a:stCxn id="2019428" idx="0"/>
                  <a:endCxn id="2019428" idx="2"/>
                </p:cNvCxnSpPr>
                <p:nvPr/>
              </p:nvCxnSpPr>
              <p:spPr bwMode="auto">
                <a:xfrm>
                  <a:off x="408"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30" name="AutoShape 102"/>
                <p:cNvCxnSpPr>
                  <a:cxnSpLocks noChangeShapeType="1"/>
                  <a:stCxn id="2019428" idx="1"/>
                  <a:endCxn id="2019428" idx="3"/>
                </p:cNvCxnSpPr>
                <p:nvPr/>
              </p:nvCxnSpPr>
              <p:spPr bwMode="auto">
                <a:xfrm>
                  <a:off x="282"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31" name="Line 103"/>
                <p:cNvSpPr>
                  <a:spLocks noChangeShapeType="1"/>
                </p:cNvSpPr>
                <p:nvPr/>
              </p:nvSpPr>
              <p:spPr bwMode="auto">
                <a:xfrm>
                  <a:off x="289" y="158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32" name="Line 104"/>
                <p:cNvSpPr>
                  <a:spLocks noChangeShapeType="1"/>
                </p:cNvSpPr>
                <p:nvPr/>
              </p:nvSpPr>
              <p:spPr bwMode="auto">
                <a:xfrm>
                  <a:off x="289" y="163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33" name="Line 105"/>
                <p:cNvSpPr>
                  <a:spLocks noChangeShapeType="1"/>
                </p:cNvSpPr>
                <p:nvPr/>
              </p:nvSpPr>
              <p:spPr bwMode="auto">
                <a:xfrm>
                  <a:off x="289" y="1728"/>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34" name="Line 106"/>
                <p:cNvSpPr>
                  <a:spLocks noChangeShapeType="1"/>
                </p:cNvSpPr>
                <p:nvPr/>
              </p:nvSpPr>
              <p:spPr bwMode="auto">
                <a:xfrm>
                  <a:off x="289" y="1776"/>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35" name="Text Box 107"/>
              <p:cNvSpPr txBox="1">
                <a:spLocks noChangeArrowheads="1"/>
              </p:cNvSpPr>
              <p:nvPr/>
            </p:nvSpPr>
            <p:spPr bwMode="auto">
              <a:xfrm>
                <a:off x="240" y="1389"/>
                <a:ext cx="387"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7" name="Group 108"/>
            <p:cNvGrpSpPr>
              <a:grpSpLocks/>
            </p:cNvGrpSpPr>
            <p:nvPr/>
          </p:nvGrpSpPr>
          <p:grpSpPr bwMode="auto">
            <a:xfrm>
              <a:off x="1104" y="1497"/>
              <a:ext cx="387" cy="387"/>
              <a:chOff x="240" y="1389"/>
              <a:chExt cx="387" cy="387"/>
            </a:xfrm>
          </p:grpSpPr>
          <p:grpSp>
            <p:nvGrpSpPr>
              <p:cNvPr id="8" name="Group 109"/>
              <p:cNvGrpSpPr>
                <a:grpSpLocks/>
              </p:cNvGrpSpPr>
              <p:nvPr/>
            </p:nvGrpSpPr>
            <p:grpSpPr bwMode="auto">
              <a:xfrm>
                <a:off x="282" y="1530"/>
                <a:ext cx="198" cy="246"/>
                <a:chOff x="282" y="1530"/>
                <a:chExt cx="252" cy="300"/>
              </a:xfrm>
            </p:grpSpPr>
            <p:sp>
              <p:nvSpPr>
                <p:cNvPr id="2019438" name="Rectangle 110"/>
                <p:cNvSpPr>
                  <a:spLocks noChangeArrowheads="1"/>
                </p:cNvSpPr>
                <p:nvPr/>
              </p:nvSpPr>
              <p:spPr bwMode="auto">
                <a:xfrm>
                  <a:off x="288" y="1537"/>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39" name="AutoShape 111"/>
                <p:cNvCxnSpPr>
                  <a:cxnSpLocks noChangeShapeType="1"/>
                  <a:stCxn id="2019438" idx="0"/>
                  <a:endCxn id="2019438" idx="2"/>
                </p:cNvCxnSpPr>
                <p:nvPr/>
              </p:nvCxnSpPr>
              <p:spPr bwMode="auto">
                <a:xfrm>
                  <a:off x="406"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40" name="AutoShape 112"/>
                <p:cNvCxnSpPr>
                  <a:cxnSpLocks noChangeShapeType="1"/>
                  <a:stCxn id="2019438" idx="1"/>
                  <a:endCxn id="2019438" idx="3"/>
                </p:cNvCxnSpPr>
                <p:nvPr/>
              </p:nvCxnSpPr>
              <p:spPr bwMode="auto">
                <a:xfrm>
                  <a:off x="280"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41" name="Line 113"/>
                <p:cNvSpPr>
                  <a:spLocks noChangeShapeType="1"/>
                </p:cNvSpPr>
                <p:nvPr/>
              </p:nvSpPr>
              <p:spPr bwMode="auto">
                <a:xfrm>
                  <a:off x="288" y="158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42" name="Line 114"/>
                <p:cNvSpPr>
                  <a:spLocks noChangeShapeType="1"/>
                </p:cNvSpPr>
                <p:nvPr/>
              </p:nvSpPr>
              <p:spPr bwMode="auto">
                <a:xfrm>
                  <a:off x="288" y="163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43" name="Line 115"/>
                <p:cNvSpPr>
                  <a:spLocks noChangeShapeType="1"/>
                </p:cNvSpPr>
                <p:nvPr/>
              </p:nvSpPr>
              <p:spPr bwMode="auto">
                <a:xfrm>
                  <a:off x="288" y="1728"/>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44" name="Line 116"/>
                <p:cNvSpPr>
                  <a:spLocks noChangeShapeType="1"/>
                </p:cNvSpPr>
                <p:nvPr/>
              </p:nvSpPr>
              <p:spPr bwMode="auto">
                <a:xfrm>
                  <a:off x="288" y="1776"/>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45" name="Text Box 117"/>
              <p:cNvSpPr txBox="1">
                <a:spLocks noChangeArrowheads="1"/>
              </p:cNvSpPr>
              <p:nvPr/>
            </p:nvSpPr>
            <p:spPr bwMode="auto">
              <a:xfrm>
                <a:off x="240" y="1389"/>
                <a:ext cx="387"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9" name="Group 118"/>
            <p:cNvGrpSpPr>
              <a:grpSpLocks/>
            </p:cNvGrpSpPr>
            <p:nvPr/>
          </p:nvGrpSpPr>
          <p:grpSpPr bwMode="auto">
            <a:xfrm>
              <a:off x="3744" y="1641"/>
              <a:ext cx="387" cy="387"/>
              <a:chOff x="240" y="1389"/>
              <a:chExt cx="387" cy="387"/>
            </a:xfrm>
          </p:grpSpPr>
          <p:grpSp>
            <p:nvGrpSpPr>
              <p:cNvPr id="10" name="Group 119"/>
              <p:cNvGrpSpPr>
                <a:grpSpLocks/>
              </p:cNvGrpSpPr>
              <p:nvPr/>
            </p:nvGrpSpPr>
            <p:grpSpPr bwMode="auto">
              <a:xfrm>
                <a:off x="282" y="1530"/>
                <a:ext cx="198" cy="246"/>
                <a:chOff x="282" y="1530"/>
                <a:chExt cx="252" cy="300"/>
              </a:xfrm>
            </p:grpSpPr>
            <p:sp>
              <p:nvSpPr>
                <p:cNvPr id="2019448" name="Rectangle 120"/>
                <p:cNvSpPr>
                  <a:spLocks noChangeArrowheads="1"/>
                </p:cNvSpPr>
                <p:nvPr/>
              </p:nvSpPr>
              <p:spPr bwMode="auto">
                <a:xfrm>
                  <a:off x="288" y="1532"/>
                  <a:ext cx="239" cy="289"/>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49" name="AutoShape 121"/>
                <p:cNvCxnSpPr>
                  <a:cxnSpLocks noChangeShapeType="1"/>
                  <a:stCxn id="2019448" idx="0"/>
                  <a:endCxn id="2019448" idx="2"/>
                </p:cNvCxnSpPr>
                <p:nvPr/>
              </p:nvCxnSpPr>
              <p:spPr bwMode="auto">
                <a:xfrm>
                  <a:off x="406" y="1525"/>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50" name="AutoShape 122"/>
                <p:cNvCxnSpPr>
                  <a:cxnSpLocks noChangeShapeType="1"/>
                  <a:stCxn id="2019448" idx="1"/>
                  <a:endCxn id="2019448" idx="3"/>
                </p:cNvCxnSpPr>
                <p:nvPr/>
              </p:nvCxnSpPr>
              <p:spPr bwMode="auto">
                <a:xfrm>
                  <a:off x="280" y="1680"/>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51" name="Line 123"/>
                <p:cNvSpPr>
                  <a:spLocks noChangeShapeType="1"/>
                </p:cNvSpPr>
                <p:nvPr/>
              </p:nvSpPr>
              <p:spPr bwMode="auto">
                <a:xfrm>
                  <a:off x="288" y="1584"/>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52" name="Line 124"/>
                <p:cNvSpPr>
                  <a:spLocks noChangeShapeType="1"/>
                </p:cNvSpPr>
                <p:nvPr/>
              </p:nvSpPr>
              <p:spPr bwMode="auto">
                <a:xfrm>
                  <a:off x="288" y="1632"/>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53" name="Line 125"/>
                <p:cNvSpPr>
                  <a:spLocks noChangeShapeType="1"/>
                </p:cNvSpPr>
                <p:nvPr/>
              </p:nvSpPr>
              <p:spPr bwMode="auto">
                <a:xfrm>
                  <a:off x="288" y="172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54" name="Line 126"/>
                <p:cNvSpPr>
                  <a:spLocks noChangeShapeType="1"/>
                </p:cNvSpPr>
                <p:nvPr/>
              </p:nvSpPr>
              <p:spPr bwMode="auto">
                <a:xfrm>
                  <a:off x="288" y="177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55" name="Text Box 127"/>
              <p:cNvSpPr txBox="1">
                <a:spLocks noChangeArrowheads="1"/>
              </p:cNvSpPr>
              <p:nvPr/>
            </p:nvSpPr>
            <p:spPr bwMode="auto">
              <a:xfrm>
                <a:off x="240" y="1389"/>
                <a:ext cx="387"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11" name="Group 128"/>
            <p:cNvGrpSpPr>
              <a:grpSpLocks/>
            </p:cNvGrpSpPr>
            <p:nvPr/>
          </p:nvGrpSpPr>
          <p:grpSpPr bwMode="auto">
            <a:xfrm>
              <a:off x="4944" y="2217"/>
              <a:ext cx="386" cy="387"/>
              <a:chOff x="240" y="1389"/>
              <a:chExt cx="386" cy="387"/>
            </a:xfrm>
          </p:grpSpPr>
          <p:grpSp>
            <p:nvGrpSpPr>
              <p:cNvPr id="12" name="Group 129"/>
              <p:cNvGrpSpPr>
                <a:grpSpLocks/>
              </p:cNvGrpSpPr>
              <p:nvPr/>
            </p:nvGrpSpPr>
            <p:grpSpPr bwMode="auto">
              <a:xfrm>
                <a:off x="282" y="1530"/>
                <a:ext cx="198" cy="246"/>
                <a:chOff x="282" y="1530"/>
                <a:chExt cx="252" cy="300"/>
              </a:xfrm>
            </p:grpSpPr>
            <p:sp>
              <p:nvSpPr>
                <p:cNvPr id="2019458" name="Rectangle 130"/>
                <p:cNvSpPr>
                  <a:spLocks noChangeArrowheads="1"/>
                </p:cNvSpPr>
                <p:nvPr/>
              </p:nvSpPr>
              <p:spPr bwMode="auto">
                <a:xfrm>
                  <a:off x="288" y="1537"/>
                  <a:ext cx="240"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59" name="AutoShape 131"/>
                <p:cNvCxnSpPr>
                  <a:cxnSpLocks noChangeShapeType="1"/>
                  <a:stCxn id="2019458" idx="0"/>
                  <a:endCxn id="2019458" idx="2"/>
                </p:cNvCxnSpPr>
                <p:nvPr/>
              </p:nvCxnSpPr>
              <p:spPr bwMode="auto">
                <a:xfrm>
                  <a:off x="409"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60" name="AutoShape 132"/>
                <p:cNvCxnSpPr>
                  <a:cxnSpLocks noChangeShapeType="1"/>
                  <a:stCxn id="2019458" idx="1"/>
                  <a:endCxn id="2019458" idx="3"/>
                </p:cNvCxnSpPr>
                <p:nvPr/>
              </p:nvCxnSpPr>
              <p:spPr bwMode="auto">
                <a:xfrm>
                  <a:off x="278" y="1681"/>
                  <a:ext cx="259"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61" name="Line 133"/>
                <p:cNvSpPr>
                  <a:spLocks noChangeShapeType="1"/>
                </p:cNvSpPr>
                <p:nvPr/>
              </p:nvSpPr>
              <p:spPr bwMode="auto">
                <a:xfrm>
                  <a:off x="288" y="1585"/>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62" name="Line 134"/>
                <p:cNvSpPr>
                  <a:spLocks noChangeShapeType="1"/>
                </p:cNvSpPr>
                <p:nvPr/>
              </p:nvSpPr>
              <p:spPr bwMode="auto">
                <a:xfrm>
                  <a:off x="288" y="1633"/>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63" name="Line 135"/>
                <p:cNvSpPr>
                  <a:spLocks noChangeShapeType="1"/>
                </p:cNvSpPr>
                <p:nvPr/>
              </p:nvSpPr>
              <p:spPr bwMode="auto">
                <a:xfrm>
                  <a:off x="288" y="17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64" name="Line 136"/>
                <p:cNvSpPr>
                  <a:spLocks noChangeShapeType="1"/>
                </p:cNvSpPr>
                <p:nvPr/>
              </p:nvSpPr>
              <p:spPr bwMode="auto">
                <a:xfrm>
                  <a:off x="288" y="1776"/>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65" name="Text Box 137"/>
              <p:cNvSpPr txBox="1">
                <a:spLocks noChangeArrowheads="1"/>
              </p:cNvSpPr>
              <p:nvPr/>
            </p:nvSpPr>
            <p:spPr bwMode="auto">
              <a:xfrm>
                <a:off x="237" y="1389"/>
                <a:ext cx="389"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13" name="Group 138"/>
            <p:cNvGrpSpPr>
              <a:grpSpLocks/>
            </p:cNvGrpSpPr>
            <p:nvPr/>
          </p:nvGrpSpPr>
          <p:grpSpPr bwMode="auto">
            <a:xfrm>
              <a:off x="4559" y="1162"/>
              <a:ext cx="387" cy="386"/>
              <a:chOff x="239" y="1390"/>
              <a:chExt cx="387" cy="386"/>
            </a:xfrm>
          </p:grpSpPr>
          <p:grpSp>
            <p:nvGrpSpPr>
              <p:cNvPr id="14" name="Group 139"/>
              <p:cNvGrpSpPr>
                <a:grpSpLocks/>
              </p:cNvGrpSpPr>
              <p:nvPr/>
            </p:nvGrpSpPr>
            <p:grpSpPr bwMode="auto">
              <a:xfrm>
                <a:off x="282" y="1530"/>
                <a:ext cx="198" cy="246"/>
                <a:chOff x="282" y="1530"/>
                <a:chExt cx="252" cy="300"/>
              </a:xfrm>
            </p:grpSpPr>
            <p:sp>
              <p:nvSpPr>
                <p:cNvPr id="2019468" name="Rectangle 140"/>
                <p:cNvSpPr>
                  <a:spLocks noChangeArrowheads="1"/>
                </p:cNvSpPr>
                <p:nvPr/>
              </p:nvSpPr>
              <p:spPr bwMode="auto">
                <a:xfrm>
                  <a:off x="289" y="1536"/>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69" name="AutoShape 141"/>
                <p:cNvCxnSpPr>
                  <a:cxnSpLocks noChangeShapeType="1"/>
                  <a:stCxn id="2019468" idx="0"/>
                  <a:endCxn id="2019468" idx="2"/>
                </p:cNvCxnSpPr>
                <p:nvPr/>
              </p:nvCxnSpPr>
              <p:spPr bwMode="auto">
                <a:xfrm>
                  <a:off x="408"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70" name="AutoShape 142"/>
                <p:cNvCxnSpPr>
                  <a:cxnSpLocks noChangeShapeType="1"/>
                  <a:stCxn id="2019468" idx="1"/>
                  <a:endCxn id="2019468" idx="3"/>
                </p:cNvCxnSpPr>
                <p:nvPr/>
              </p:nvCxnSpPr>
              <p:spPr bwMode="auto">
                <a:xfrm>
                  <a:off x="282"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71" name="Line 143"/>
                <p:cNvSpPr>
                  <a:spLocks noChangeShapeType="1"/>
                </p:cNvSpPr>
                <p:nvPr/>
              </p:nvSpPr>
              <p:spPr bwMode="auto">
                <a:xfrm>
                  <a:off x="289" y="158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72" name="Line 144"/>
                <p:cNvSpPr>
                  <a:spLocks noChangeShapeType="1"/>
                </p:cNvSpPr>
                <p:nvPr/>
              </p:nvSpPr>
              <p:spPr bwMode="auto">
                <a:xfrm>
                  <a:off x="289" y="163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73" name="Line 145"/>
                <p:cNvSpPr>
                  <a:spLocks noChangeShapeType="1"/>
                </p:cNvSpPr>
                <p:nvPr/>
              </p:nvSpPr>
              <p:spPr bwMode="auto">
                <a:xfrm>
                  <a:off x="289" y="1727"/>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74" name="Line 146"/>
                <p:cNvSpPr>
                  <a:spLocks noChangeShapeType="1"/>
                </p:cNvSpPr>
                <p:nvPr/>
              </p:nvSpPr>
              <p:spPr bwMode="auto">
                <a:xfrm>
                  <a:off x="289" y="1776"/>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75" name="Text Box 147"/>
              <p:cNvSpPr txBox="1">
                <a:spLocks noChangeArrowheads="1"/>
              </p:cNvSpPr>
              <p:nvPr/>
            </p:nvSpPr>
            <p:spPr bwMode="auto">
              <a:xfrm>
                <a:off x="239" y="1390"/>
                <a:ext cx="387"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15" name="Group 148"/>
            <p:cNvGrpSpPr>
              <a:grpSpLocks/>
            </p:cNvGrpSpPr>
            <p:nvPr/>
          </p:nvGrpSpPr>
          <p:grpSpPr bwMode="auto">
            <a:xfrm>
              <a:off x="1872" y="3273"/>
              <a:ext cx="387" cy="393"/>
              <a:chOff x="1584" y="3549"/>
              <a:chExt cx="387" cy="393"/>
            </a:xfrm>
          </p:grpSpPr>
          <p:grpSp>
            <p:nvGrpSpPr>
              <p:cNvPr id="16" name="Group 149"/>
              <p:cNvGrpSpPr>
                <a:grpSpLocks/>
              </p:cNvGrpSpPr>
              <p:nvPr/>
            </p:nvGrpSpPr>
            <p:grpSpPr bwMode="auto">
              <a:xfrm>
                <a:off x="1632" y="3696"/>
                <a:ext cx="198" cy="246"/>
                <a:chOff x="282" y="1530"/>
                <a:chExt cx="252" cy="300"/>
              </a:xfrm>
            </p:grpSpPr>
            <p:sp>
              <p:nvSpPr>
                <p:cNvPr id="2019478" name="Rectangle 150"/>
                <p:cNvSpPr>
                  <a:spLocks noChangeArrowheads="1"/>
                </p:cNvSpPr>
                <p:nvPr/>
              </p:nvSpPr>
              <p:spPr bwMode="auto">
                <a:xfrm>
                  <a:off x="289" y="1537"/>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79" name="AutoShape 151"/>
                <p:cNvCxnSpPr>
                  <a:cxnSpLocks noChangeShapeType="1"/>
                  <a:stCxn id="2019478" idx="0"/>
                  <a:endCxn id="2019478" idx="2"/>
                </p:cNvCxnSpPr>
                <p:nvPr/>
              </p:nvCxnSpPr>
              <p:spPr bwMode="auto">
                <a:xfrm>
                  <a:off x="410"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80" name="AutoShape 152"/>
                <p:cNvCxnSpPr>
                  <a:cxnSpLocks noChangeShapeType="1"/>
                  <a:stCxn id="2019478" idx="1"/>
                  <a:endCxn id="2019478" idx="3"/>
                </p:cNvCxnSpPr>
                <p:nvPr/>
              </p:nvCxnSpPr>
              <p:spPr bwMode="auto">
                <a:xfrm>
                  <a:off x="284"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81" name="Line 153"/>
                <p:cNvSpPr>
                  <a:spLocks noChangeShapeType="1"/>
                </p:cNvSpPr>
                <p:nvPr/>
              </p:nvSpPr>
              <p:spPr bwMode="auto">
                <a:xfrm>
                  <a:off x="289" y="158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82" name="Line 154"/>
                <p:cNvSpPr>
                  <a:spLocks noChangeShapeType="1"/>
                </p:cNvSpPr>
                <p:nvPr/>
              </p:nvSpPr>
              <p:spPr bwMode="auto">
                <a:xfrm>
                  <a:off x="289" y="163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83" name="Line 155"/>
                <p:cNvSpPr>
                  <a:spLocks noChangeShapeType="1"/>
                </p:cNvSpPr>
                <p:nvPr/>
              </p:nvSpPr>
              <p:spPr bwMode="auto">
                <a:xfrm>
                  <a:off x="289" y="1728"/>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84" name="Line 156"/>
                <p:cNvSpPr>
                  <a:spLocks noChangeShapeType="1"/>
                </p:cNvSpPr>
                <p:nvPr/>
              </p:nvSpPr>
              <p:spPr bwMode="auto">
                <a:xfrm>
                  <a:off x="289" y="1776"/>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85" name="Text Box 157"/>
              <p:cNvSpPr txBox="1">
                <a:spLocks noChangeArrowheads="1"/>
              </p:cNvSpPr>
              <p:nvPr/>
            </p:nvSpPr>
            <p:spPr bwMode="auto">
              <a:xfrm>
                <a:off x="1584" y="3549"/>
                <a:ext cx="387"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66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17" name="Group 158"/>
            <p:cNvGrpSpPr>
              <a:grpSpLocks/>
            </p:cNvGrpSpPr>
            <p:nvPr/>
          </p:nvGrpSpPr>
          <p:grpSpPr bwMode="auto">
            <a:xfrm>
              <a:off x="4992" y="3033"/>
              <a:ext cx="387" cy="387"/>
              <a:chOff x="240" y="1389"/>
              <a:chExt cx="387" cy="387"/>
            </a:xfrm>
          </p:grpSpPr>
          <p:grpSp>
            <p:nvGrpSpPr>
              <p:cNvPr id="18" name="Group 159"/>
              <p:cNvGrpSpPr>
                <a:grpSpLocks/>
              </p:cNvGrpSpPr>
              <p:nvPr/>
            </p:nvGrpSpPr>
            <p:grpSpPr bwMode="auto">
              <a:xfrm>
                <a:off x="282" y="1530"/>
                <a:ext cx="198" cy="246"/>
                <a:chOff x="282" y="1530"/>
                <a:chExt cx="252" cy="300"/>
              </a:xfrm>
            </p:grpSpPr>
            <p:sp>
              <p:nvSpPr>
                <p:cNvPr id="2019488" name="Rectangle 160"/>
                <p:cNvSpPr>
                  <a:spLocks noChangeArrowheads="1"/>
                </p:cNvSpPr>
                <p:nvPr/>
              </p:nvSpPr>
              <p:spPr bwMode="auto">
                <a:xfrm>
                  <a:off x="288" y="1536"/>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89" name="AutoShape 161"/>
                <p:cNvCxnSpPr>
                  <a:cxnSpLocks noChangeShapeType="1"/>
                  <a:stCxn id="2019488" idx="0"/>
                  <a:endCxn id="2019488" idx="2"/>
                </p:cNvCxnSpPr>
                <p:nvPr/>
              </p:nvCxnSpPr>
              <p:spPr bwMode="auto">
                <a:xfrm>
                  <a:off x="404"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490" name="AutoShape 162"/>
                <p:cNvCxnSpPr>
                  <a:cxnSpLocks noChangeShapeType="1"/>
                  <a:stCxn id="2019488" idx="1"/>
                  <a:endCxn id="2019488" idx="3"/>
                </p:cNvCxnSpPr>
                <p:nvPr/>
              </p:nvCxnSpPr>
              <p:spPr bwMode="auto">
                <a:xfrm>
                  <a:off x="278"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491" name="Line 163"/>
                <p:cNvSpPr>
                  <a:spLocks noChangeShapeType="1"/>
                </p:cNvSpPr>
                <p:nvPr/>
              </p:nvSpPr>
              <p:spPr bwMode="auto">
                <a:xfrm>
                  <a:off x="288" y="1584"/>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92" name="Line 164"/>
                <p:cNvSpPr>
                  <a:spLocks noChangeShapeType="1"/>
                </p:cNvSpPr>
                <p:nvPr/>
              </p:nvSpPr>
              <p:spPr bwMode="auto">
                <a:xfrm>
                  <a:off x="288" y="1632"/>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93" name="Line 165"/>
                <p:cNvSpPr>
                  <a:spLocks noChangeShapeType="1"/>
                </p:cNvSpPr>
                <p:nvPr/>
              </p:nvSpPr>
              <p:spPr bwMode="auto">
                <a:xfrm>
                  <a:off x="288" y="1727"/>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494" name="Line 166"/>
                <p:cNvSpPr>
                  <a:spLocks noChangeShapeType="1"/>
                </p:cNvSpPr>
                <p:nvPr/>
              </p:nvSpPr>
              <p:spPr bwMode="auto">
                <a:xfrm>
                  <a:off x="288" y="177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495" name="Text Box 167"/>
              <p:cNvSpPr txBox="1">
                <a:spLocks noChangeArrowheads="1"/>
              </p:cNvSpPr>
              <p:nvPr/>
            </p:nvSpPr>
            <p:spPr bwMode="auto">
              <a:xfrm>
                <a:off x="240" y="1389"/>
                <a:ext cx="387"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19" name="Group 168"/>
            <p:cNvGrpSpPr>
              <a:grpSpLocks/>
            </p:cNvGrpSpPr>
            <p:nvPr/>
          </p:nvGrpSpPr>
          <p:grpSpPr bwMode="auto">
            <a:xfrm>
              <a:off x="480" y="2745"/>
              <a:ext cx="387" cy="387"/>
              <a:chOff x="240" y="1389"/>
              <a:chExt cx="387" cy="387"/>
            </a:xfrm>
          </p:grpSpPr>
          <p:grpSp>
            <p:nvGrpSpPr>
              <p:cNvPr id="20" name="Group 169"/>
              <p:cNvGrpSpPr>
                <a:grpSpLocks/>
              </p:cNvGrpSpPr>
              <p:nvPr/>
            </p:nvGrpSpPr>
            <p:grpSpPr bwMode="auto">
              <a:xfrm>
                <a:off x="282" y="1530"/>
                <a:ext cx="198" cy="246"/>
                <a:chOff x="282" y="1530"/>
                <a:chExt cx="252" cy="300"/>
              </a:xfrm>
            </p:grpSpPr>
            <p:sp>
              <p:nvSpPr>
                <p:cNvPr id="2019498" name="Rectangle 170"/>
                <p:cNvSpPr>
                  <a:spLocks noChangeArrowheads="1"/>
                </p:cNvSpPr>
                <p:nvPr/>
              </p:nvSpPr>
              <p:spPr bwMode="auto">
                <a:xfrm>
                  <a:off x="288" y="1532"/>
                  <a:ext cx="239" cy="289"/>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499" name="AutoShape 171"/>
                <p:cNvCxnSpPr>
                  <a:cxnSpLocks noChangeShapeType="1"/>
                  <a:stCxn id="2019498" idx="0"/>
                  <a:endCxn id="2019498" idx="2"/>
                </p:cNvCxnSpPr>
                <p:nvPr/>
              </p:nvCxnSpPr>
              <p:spPr bwMode="auto">
                <a:xfrm>
                  <a:off x="408" y="1525"/>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500" name="AutoShape 172"/>
                <p:cNvCxnSpPr>
                  <a:cxnSpLocks noChangeShapeType="1"/>
                  <a:stCxn id="2019498" idx="1"/>
                  <a:endCxn id="2019498" idx="3"/>
                </p:cNvCxnSpPr>
                <p:nvPr/>
              </p:nvCxnSpPr>
              <p:spPr bwMode="auto">
                <a:xfrm>
                  <a:off x="282" y="1680"/>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501" name="Line 173"/>
                <p:cNvSpPr>
                  <a:spLocks noChangeShapeType="1"/>
                </p:cNvSpPr>
                <p:nvPr/>
              </p:nvSpPr>
              <p:spPr bwMode="auto">
                <a:xfrm>
                  <a:off x="288" y="1584"/>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02" name="Line 174"/>
                <p:cNvSpPr>
                  <a:spLocks noChangeShapeType="1"/>
                </p:cNvSpPr>
                <p:nvPr/>
              </p:nvSpPr>
              <p:spPr bwMode="auto">
                <a:xfrm>
                  <a:off x="288" y="1632"/>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03" name="Line 175"/>
                <p:cNvSpPr>
                  <a:spLocks noChangeShapeType="1"/>
                </p:cNvSpPr>
                <p:nvPr/>
              </p:nvSpPr>
              <p:spPr bwMode="auto">
                <a:xfrm>
                  <a:off x="288" y="172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04" name="Line 176"/>
                <p:cNvSpPr>
                  <a:spLocks noChangeShapeType="1"/>
                </p:cNvSpPr>
                <p:nvPr/>
              </p:nvSpPr>
              <p:spPr bwMode="auto">
                <a:xfrm>
                  <a:off x="288" y="177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505" name="Text Box 177"/>
              <p:cNvSpPr txBox="1">
                <a:spLocks noChangeArrowheads="1"/>
              </p:cNvSpPr>
              <p:nvPr/>
            </p:nvSpPr>
            <p:spPr bwMode="auto">
              <a:xfrm>
                <a:off x="240" y="1389"/>
                <a:ext cx="387"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21" name="Group 178"/>
            <p:cNvGrpSpPr>
              <a:grpSpLocks/>
            </p:cNvGrpSpPr>
            <p:nvPr/>
          </p:nvGrpSpPr>
          <p:grpSpPr bwMode="auto">
            <a:xfrm>
              <a:off x="2448" y="1929"/>
              <a:ext cx="387" cy="387"/>
              <a:chOff x="240" y="1389"/>
              <a:chExt cx="387" cy="387"/>
            </a:xfrm>
          </p:grpSpPr>
          <p:grpSp>
            <p:nvGrpSpPr>
              <p:cNvPr id="22" name="Group 179"/>
              <p:cNvGrpSpPr>
                <a:grpSpLocks/>
              </p:cNvGrpSpPr>
              <p:nvPr/>
            </p:nvGrpSpPr>
            <p:grpSpPr bwMode="auto">
              <a:xfrm>
                <a:off x="282" y="1530"/>
                <a:ext cx="198" cy="246"/>
                <a:chOff x="282" y="1530"/>
                <a:chExt cx="252" cy="300"/>
              </a:xfrm>
            </p:grpSpPr>
            <p:sp>
              <p:nvSpPr>
                <p:cNvPr id="2019508" name="Rectangle 180"/>
                <p:cNvSpPr>
                  <a:spLocks noChangeArrowheads="1"/>
                </p:cNvSpPr>
                <p:nvPr/>
              </p:nvSpPr>
              <p:spPr bwMode="auto">
                <a:xfrm>
                  <a:off x="288" y="1536"/>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509" name="AutoShape 181"/>
                <p:cNvCxnSpPr>
                  <a:cxnSpLocks noChangeShapeType="1"/>
                  <a:stCxn id="2019508" idx="0"/>
                  <a:endCxn id="2019508" idx="2"/>
                </p:cNvCxnSpPr>
                <p:nvPr/>
              </p:nvCxnSpPr>
              <p:spPr bwMode="auto">
                <a:xfrm>
                  <a:off x="408"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510" name="AutoShape 182"/>
                <p:cNvCxnSpPr>
                  <a:cxnSpLocks noChangeShapeType="1"/>
                  <a:stCxn id="2019508" idx="1"/>
                  <a:endCxn id="2019508" idx="3"/>
                </p:cNvCxnSpPr>
                <p:nvPr/>
              </p:nvCxnSpPr>
              <p:spPr bwMode="auto">
                <a:xfrm>
                  <a:off x="282"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511" name="Line 183"/>
                <p:cNvSpPr>
                  <a:spLocks noChangeShapeType="1"/>
                </p:cNvSpPr>
                <p:nvPr/>
              </p:nvSpPr>
              <p:spPr bwMode="auto">
                <a:xfrm>
                  <a:off x="288" y="1584"/>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12" name="Line 184"/>
                <p:cNvSpPr>
                  <a:spLocks noChangeShapeType="1"/>
                </p:cNvSpPr>
                <p:nvPr/>
              </p:nvSpPr>
              <p:spPr bwMode="auto">
                <a:xfrm>
                  <a:off x="288" y="1632"/>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13" name="Line 185"/>
                <p:cNvSpPr>
                  <a:spLocks noChangeShapeType="1"/>
                </p:cNvSpPr>
                <p:nvPr/>
              </p:nvSpPr>
              <p:spPr bwMode="auto">
                <a:xfrm>
                  <a:off x="288" y="1727"/>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14" name="Line 186"/>
                <p:cNvSpPr>
                  <a:spLocks noChangeShapeType="1"/>
                </p:cNvSpPr>
                <p:nvPr/>
              </p:nvSpPr>
              <p:spPr bwMode="auto">
                <a:xfrm>
                  <a:off x="288" y="177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515" name="Text Box 187"/>
              <p:cNvSpPr txBox="1">
                <a:spLocks noChangeArrowheads="1"/>
              </p:cNvSpPr>
              <p:nvPr/>
            </p:nvSpPr>
            <p:spPr bwMode="auto">
              <a:xfrm>
                <a:off x="240" y="1389"/>
                <a:ext cx="387"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23" name="Group 188"/>
            <p:cNvGrpSpPr>
              <a:grpSpLocks/>
            </p:cNvGrpSpPr>
            <p:nvPr/>
          </p:nvGrpSpPr>
          <p:grpSpPr bwMode="auto">
            <a:xfrm>
              <a:off x="1631" y="2266"/>
              <a:ext cx="387" cy="386"/>
              <a:chOff x="239" y="1390"/>
              <a:chExt cx="387" cy="386"/>
            </a:xfrm>
          </p:grpSpPr>
          <p:grpSp>
            <p:nvGrpSpPr>
              <p:cNvPr id="24" name="Group 189"/>
              <p:cNvGrpSpPr>
                <a:grpSpLocks/>
              </p:cNvGrpSpPr>
              <p:nvPr/>
            </p:nvGrpSpPr>
            <p:grpSpPr bwMode="auto">
              <a:xfrm>
                <a:off x="282" y="1530"/>
                <a:ext cx="198" cy="246"/>
                <a:chOff x="282" y="1530"/>
                <a:chExt cx="252" cy="300"/>
              </a:xfrm>
            </p:grpSpPr>
            <p:sp>
              <p:nvSpPr>
                <p:cNvPr id="2019518" name="Rectangle 190"/>
                <p:cNvSpPr>
                  <a:spLocks noChangeArrowheads="1"/>
                </p:cNvSpPr>
                <p:nvPr/>
              </p:nvSpPr>
              <p:spPr bwMode="auto">
                <a:xfrm>
                  <a:off x="289" y="1536"/>
                  <a:ext cx="239" cy="287"/>
                </a:xfrm>
                <a:prstGeom prst="rect">
                  <a:avLst/>
                </a:prstGeom>
                <a:noFill/>
                <a:ln w="1905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519" name="AutoShape 191"/>
                <p:cNvCxnSpPr>
                  <a:cxnSpLocks noChangeShapeType="1"/>
                  <a:stCxn id="2019518" idx="0"/>
                  <a:endCxn id="2019518" idx="2"/>
                </p:cNvCxnSpPr>
                <p:nvPr/>
              </p:nvCxnSpPr>
              <p:spPr bwMode="auto">
                <a:xfrm>
                  <a:off x="408" y="1530"/>
                  <a:ext cx="0" cy="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520" name="AutoShape 192"/>
                <p:cNvCxnSpPr>
                  <a:cxnSpLocks noChangeShapeType="1"/>
                  <a:stCxn id="2019518" idx="1"/>
                  <a:endCxn id="2019518" idx="3"/>
                </p:cNvCxnSpPr>
                <p:nvPr/>
              </p:nvCxnSpPr>
              <p:spPr bwMode="auto">
                <a:xfrm>
                  <a:off x="282" y="1681"/>
                  <a:ext cx="252"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521" name="Line 193"/>
                <p:cNvSpPr>
                  <a:spLocks noChangeShapeType="1"/>
                </p:cNvSpPr>
                <p:nvPr/>
              </p:nvSpPr>
              <p:spPr bwMode="auto">
                <a:xfrm>
                  <a:off x="289" y="158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22" name="Line 194"/>
                <p:cNvSpPr>
                  <a:spLocks noChangeShapeType="1"/>
                </p:cNvSpPr>
                <p:nvPr/>
              </p:nvSpPr>
              <p:spPr bwMode="auto">
                <a:xfrm>
                  <a:off x="289" y="1633"/>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23" name="Line 195"/>
                <p:cNvSpPr>
                  <a:spLocks noChangeShapeType="1"/>
                </p:cNvSpPr>
                <p:nvPr/>
              </p:nvSpPr>
              <p:spPr bwMode="auto">
                <a:xfrm>
                  <a:off x="289" y="1727"/>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24" name="Line 196"/>
                <p:cNvSpPr>
                  <a:spLocks noChangeShapeType="1"/>
                </p:cNvSpPr>
                <p:nvPr/>
              </p:nvSpPr>
              <p:spPr bwMode="auto">
                <a:xfrm>
                  <a:off x="289" y="1775"/>
                  <a:ext cx="23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2019525" name="Text Box 197"/>
              <p:cNvSpPr txBox="1">
                <a:spLocks noChangeArrowheads="1"/>
              </p:cNvSpPr>
              <p:nvPr/>
            </p:nvSpPr>
            <p:spPr bwMode="auto">
              <a:xfrm>
                <a:off x="239" y="1390"/>
                <a:ext cx="387"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nvGrpSpPr>
            <p:cNvPr id="25" name="Group 198"/>
            <p:cNvGrpSpPr>
              <a:grpSpLocks/>
            </p:cNvGrpSpPr>
            <p:nvPr/>
          </p:nvGrpSpPr>
          <p:grpSpPr bwMode="auto">
            <a:xfrm>
              <a:off x="2448" y="1065"/>
              <a:ext cx="387" cy="387"/>
              <a:chOff x="2160" y="1341"/>
              <a:chExt cx="387" cy="387"/>
            </a:xfrm>
          </p:grpSpPr>
          <p:sp>
            <p:nvSpPr>
              <p:cNvPr id="2019527" name="Rectangle 199"/>
              <p:cNvSpPr>
                <a:spLocks noChangeArrowheads="1"/>
              </p:cNvSpPr>
              <p:nvPr/>
            </p:nvSpPr>
            <p:spPr bwMode="auto">
              <a:xfrm>
                <a:off x="2207" y="1487"/>
                <a:ext cx="188" cy="235"/>
              </a:xfrm>
              <a:prstGeom prst="rect">
                <a:avLst/>
              </a:prstGeom>
              <a:noFill/>
              <a:ln w="19050">
                <a:solidFill>
                  <a:srgbClr val="FF3300"/>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ko-KR" altLang="ko-KR"/>
              </a:p>
            </p:txBody>
          </p:sp>
          <p:cxnSp>
            <p:nvCxnSpPr>
              <p:cNvPr id="2019528" name="AutoShape 200"/>
              <p:cNvCxnSpPr>
                <a:cxnSpLocks noChangeShapeType="1"/>
                <a:stCxn id="2019527" idx="0"/>
                <a:endCxn id="2019527" idx="2"/>
              </p:cNvCxnSpPr>
              <p:nvPr/>
            </p:nvCxnSpPr>
            <p:spPr bwMode="auto">
              <a:xfrm>
                <a:off x="2301" y="1481"/>
                <a:ext cx="0" cy="245"/>
              </a:xfrm>
              <a:prstGeom prst="straightConnector1">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19529" name="AutoShape 201"/>
              <p:cNvCxnSpPr>
                <a:cxnSpLocks noChangeShapeType="1"/>
                <a:stCxn id="2019527" idx="1"/>
                <a:endCxn id="2019527" idx="3"/>
              </p:cNvCxnSpPr>
              <p:nvPr/>
            </p:nvCxnSpPr>
            <p:spPr bwMode="auto">
              <a:xfrm>
                <a:off x="2202" y="1605"/>
                <a:ext cx="198" cy="0"/>
              </a:xfrm>
              <a:prstGeom prst="straightConnector1">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19530" name="Line 202"/>
              <p:cNvSpPr>
                <a:spLocks noChangeShapeType="1"/>
              </p:cNvSpPr>
              <p:nvPr/>
            </p:nvSpPr>
            <p:spPr bwMode="auto">
              <a:xfrm>
                <a:off x="2207" y="1526"/>
                <a:ext cx="18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31" name="Line 203"/>
              <p:cNvSpPr>
                <a:spLocks noChangeShapeType="1"/>
              </p:cNvSpPr>
              <p:nvPr/>
            </p:nvSpPr>
            <p:spPr bwMode="auto">
              <a:xfrm>
                <a:off x="2207" y="1566"/>
                <a:ext cx="18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32" name="Line 204"/>
              <p:cNvSpPr>
                <a:spLocks noChangeShapeType="1"/>
              </p:cNvSpPr>
              <p:nvPr/>
            </p:nvSpPr>
            <p:spPr bwMode="auto">
              <a:xfrm>
                <a:off x="2207" y="1643"/>
                <a:ext cx="18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33" name="Line 205"/>
              <p:cNvSpPr>
                <a:spLocks noChangeShapeType="1"/>
              </p:cNvSpPr>
              <p:nvPr/>
            </p:nvSpPr>
            <p:spPr bwMode="auto">
              <a:xfrm>
                <a:off x="2207" y="1684"/>
                <a:ext cx="18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19534" name="Text Box 206"/>
              <p:cNvSpPr txBox="1">
                <a:spLocks noChangeArrowheads="1"/>
              </p:cNvSpPr>
              <p:nvPr/>
            </p:nvSpPr>
            <p:spPr bwMode="auto">
              <a:xfrm>
                <a:off x="2160" y="1341"/>
                <a:ext cx="387"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SimSun" charset="0"/>
                    <a:cs typeface="SimSun" charset="0"/>
                  </a:rPr>
                  <a:t>K  V</a:t>
                </a:r>
              </a:p>
            </p:txBody>
          </p:sp>
        </p:grpSp>
      </p:grpSp>
      <p:sp>
        <p:nvSpPr>
          <p:cNvPr id="13318"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D54E4F39-6913-414B-B5B2-D82DB295B1E1}" type="slidenum">
              <a:rPr lang="en-US" altLang="ko-KR"/>
              <a:pPr/>
              <a:t>4</a:t>
            </a:fld>
            <a:endParaRPr lang="en-US" altLang="ko-K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93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93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ko-KR" smtClean="0">
                <a:latin typeface="Corbel" pitchFamily="34" charset="0"/>
                <a:ea typeface="ＭＳ Ｐゴシック" pitchFamily="34" charset="-128"/>
                <a:cs typeface="Corbel" pitchFamily="34" charset="0"/>
              </a:rPr>
              <a:t>DHT: Terminologies</a:t>
            </a:r>
          </a:p>
        </p:txBody>
      </p:sp>
      <p:sp>
        <p:nvSpPr>
          <p:cNvPr id="15362" name="Content Placeholder 2"/>
          <p:cNvSpPr>
            <a:spLocks noGrp="1"/>
          </p:cNvSpPr>
          <p:nvPr>
            <p:ph idx="1"/>
          </p:nvPr>
        </p:nvSpPr>
        <p:spPr/>
        <p:txBody>
          <a:bodyPr/>
          <a:lstStyle/>
          <a:p>
            <a:pPr marL="469900" indent="-469900"/>
            <a:r>
              <a:rPr lang="en-US" altLang="zh-CN" sz="2400" smtClean="0">
                <a:latin typeface="Corbel" pitchFamily="34" charset="0"/>
                <a:ea typeface="SimSun" pitchFamily="2" charset="-122"/>
                <a:cs typeface="Corbel" pitchFamily="34" charset="0"/>
              </a:rPr>
              <a:t>Every node has a unique ID: </a:t>
            </a:r>
            <a:r>
              <a:rPr lang="en-US" altLang="zh-CN" sz="2400" i="1" smtClean="0">
                <a:solidFill>
                  <a:srgbClr val="FF0000"/>
                </a:solidFill>
                <a:latin typeface="Corbel" pitchFamily="34" charset="0"/>
                <a:ea typeface="SimSun" pitchFamily="2" charset="-122"/>
                <a:cs typeface="Corbel" pitchFamily="34" charset="0"/>
              </a:rPr>
              <a:t>nodeID</a:t>
            </a:r>
            <a:endParaRPr lang="en-US" altLang="ko-KR" sz="2400" smtClean="0">
              <a:latin typeface="Corbel" pitchFamily="34" charset="0"/>
              <a:ea typeface="ＭＳ Ｐゴシック" pitchFamily="34" charset="-128"/>
              <a:cs typeface="Corbel" pitchFamily="34" charset="0"/>
            </a:endParaRPr>
          </a:p>
          <a:p>
            <a:pPr marL="469900" indent="-469900"/>
            <a:r>
              <a:rPr lang="en-US" altLang="zh-CN" sz="2400" smtClean="0">
                <a:latin typeface="Corbel" pitchFamily="34" charset="0"/>
                <a:ea typeface="SimSun" pitchFamily="2" charset="-122"/>
                <a:cs typeface="Corbel" pitchFamily="34" charset="0"/>
              </a:rPr>
              <a:t>Every object has a unique ID: </a:t>
            </a:r>
            <a:r>
              <a:rPr lang="en-US" altLang="zh-CN" sz="2400" i="1" smtClean="0">
                <a:solidFill>
                  <a:srgbClr val="FF0000"/>
                </a:solidFill>
                <a:latin typeface="Corbel" pitchFamily="34" charset="0"/>
                <a:ea typeface="SimSun" pitchFamily="2" charset="-122"/>
                <a:cs typeface="Corbel" pitchFamily="34" charset="0"/>
              </a:rPr>
              <a:t>key</a:t>
            </a:r>
            <a:endParaRPr lang="en-US" altLang="zh-CN" sz="2400" i="1" smtClean="0">
              <a:solidFill>
                <a:srgbClr val="CC0000"/>
              </a:solidFill>
              <a:latin typeface="Corbel" pitchFamily="34" charset="0"/>
              <a:ea typeface="SimSun" pitchFamily="2" charset="-122"/>
              <a:cs typeface="Corbel" pitchFamily="34" charset="0"/>
            </a:endParaRPr>
          </a:p>
          <a:p>
            <a:pPr marL="469900" indent="-469900"/>
            <a:r>
              <a:rPr lang="en-US" altLang="zh-CN" sz="2400" smtClean="0">
                <a:latin typeface="Corbel" pitchFamily="34" charset="0"/>
                <a:ea typeface="SimSun" pitchFamily="2" charset="-122"/>
                <a:cs typeface="Corbel" pitchFamily="34" charset="0"/>
              </a:rPr>
              <a:t>Keys and nodeIDs are logically </a:t>
            </a:r>
          </a:p>
          <a:p>
            <a:pPr marL="469900" indent="-469900">
              <a:buFont typeface="Monotype Sorts" pitchFamily="1" charset="2"/>
              <a:buNone/>
            </a:pPr>
            <a:r>
              <a:rPr lang="en-US" altLang="zh-CN" sz="2400" smtClean="0">
                <a:latin typeface="Corbel" pitchFamily="34" charset="0"/>
                <a:ea typeface="SimSun" pitchFamily="2" charset="-122"/>
                <a:cs typeface="Corbel" pitchFamily="34" charset="0"/>
              </a:rPr>
              <a:t>	arranged on a </a:t>
            </a:r>
            <a:r>
              <a:rPr lang="en-US" altLang="zh-CN" sz="2400" i="1" smtClean="0">
                <a:solidFill>
                  <a:srgbClr val="FF0000"/>
                </a:solidFill>
                <a:latin typeface="Corbel" pitchFamily="34" charset="0"/>
                <a:ea typeface="SimSun" pitchFamily="2" charset="-122"/>
                <a:cs typeface="Corbel" pitchFamily="34" charset="0"/>
              </a:rPr>
              <a:t>ring</a:t>
            </a:r>
            <a:r>
              <a:rPr lang="en-US" altLang="zh-CN" sz="2400" smtClean="0">
                <a:latin typeface="Corbel" pitchFamily="34" charset="0"/>
                <a:ea typeface="SimSun" pitchFamily="2" charset="-122"/>
                <a:cs typeface="Corbel" pitchFamily="34" charset="0"/>
              </a:rPr>
              <a:t> (</a:t>
            </a:r>
            <a:r>
              <a:rPr lang="en-US" altLang="zh-CN" sz="2400" i="1" smtClean="0">
                <a:solidFill>
                  <a:srgbClr val="FF0000"/>
                </a:solidFill>
                <a:latin typeface="Corbel" pitchFamily="34" charset="0"/>
                <a:ea typeface="SimSun" pitchFamily="2" charset="-122"/>
                <a:cs typeface="Corbel" pitchFamily="34" charset="0"/>
              </a:rPr>
              <a:t>ID space</a:t>
            </a:r>
            <a:r>
              <a:rPr lang="en-US" altLang="zh-CN" sz="2400" smtClean="0">
                <a:latin typeface="Corbel" pitchFamily="34" charset="0"/>
                <a:ea typeface="SimSun" pitchFamily="2" charset="-122"/>
                <a:cs typeface="Corbel" pitchFamily="34" charset="0"/>
              </a:rPr>
              <a:t>)</a:t>
            </a:r>
          </a:p>
          <a:p>
            <a:pPr marL="469900" indent="-469900"/>
            <a:r>
              <a:rPr lang="en-US" altLang="zh-CN" sz="2400" smtClean="0">
                <a:latin typeface="Corbel" pitchFamily="34" charset="0"/>
                <a:ea typeface="SimSun" pitchFamily="2" charset="-122"/>
                <a:cs typeface="Corbel" pitchFamily="34" charset="0"/>
              </a:rPr>
              <a:t>A data object is stored at its </a:t>
            </a:r>
            <a:r>
              <a:rPr lang="en-US" altLang="zh-CN" sz="2400" i="1" smtClean="0">
                <a:solidFill>
                  <a:srgbClr val="FF0000"/>
                </a:solidFill>
                <a:latin typeface="Corbel" pitchFamily="34" charset="0"/>
                <a:ea typeface="SimSun" pitchFamily="2" charset="-122"/>
                <a:cs typeface="Corbel" pitchFamily="34" charset="0"/>
              </a:rPr>
              <a:t>root(key)</a:t>
            </a:r>
            <a:r>
              <a:rPr lang="en-US" altLang="zh-CN" sz="2400" i="1" smtClean="0">
                <a:solidFill>
                  <a:srgbClr val="CC0000"/>
                </a:solidFill>
                <a:latin typeface="Corbel" pitchFamily="34" charset="0"/>
                <a:ea typeface="SimSun" pitchFamily="2" charset="-122"/>
                <a:cs typeface="Corbel" pitchFamily="34" charset="0"/>
              </a:rPr>
              <a:t> </a:t>
            </a:r>
          </a:p>
          <a:p>
            <a:pPr marL="469900" indent="-469900">
              <a:buFont typeface="Monotype Sorts" pitchFamily="1" charset="2"/>
              <a:buNone/>
            </a:pPr>
            <a:r>
              <a:rPr lang="en-US" altLang="zh-CN" sz="2400" smtClean="0">
                <a:latin typeface="Corbel" pitchFamily="34" charset="0"/>
                <a:ea typeface="SimSun" pitchFamily="2" charset="-122"/>
                <a:cs typeface="Corbel" pitchFamily="34" charset="0"/>
              </a:rPr>
              <a:t>	and several</a:t>
            </a:r>
            <a:r>
              <a:rPr lang="en-US" altLang="zh-CN" sz="2400" i="1" smtClean="0">
                <a:solidFill>
                  <a:srgbClr val="CC0000"/>
                </a:solidFill>
                <a:latin typeface="Corbel" pitchFamily="34" charset="0"/>
                <a:ea typeface="SimSun" pitchFamily="2" charset="-122"/>
                <a:cs typeface="Corbel" pitchFamily="34" charset="0"/>
              </a:rPr>
              <a:t> </a:t>
            </a:r>
            <a:r>
              <a:rPr lang="en-US" altLang="zh-CN" sz="2400" i="1" smtClean="0">
                <a:solidFill>
                  <a:srgbClr val="FF0000"/>
                </a:solidFill>
                <a:latin typeface="Corbel" pitchFamily="34" charset="0"/>
                <a:ea typeface="SimSun" pitchFamily="2" charset="-122"/>
                <a:cs typeface="Corbel" pitchFamily="34" charset="0"/>
              </a:rPr>
              <a:t>replica roots</a:t>
            </a:r>
            <a:endParaRPr lang="en-US" altLang="zh-CN" sz="2400" smtClean="0">
              <a:latin typeface="Corbel" pitchFamily="34" charset="0"/>
              <a:ea typeface="SimSun" pitchFamily="2" charset="-122"/>
              <a:cs typeface="Corbel" pitchFamily="34" charset="0"/>
            </a:endParaRPr>
          </a:p>
          <a:p>
            <a:pPr marL="908050" lvl="1" indent="-436563"/>
            <a:r>
              <a:rPr lang="en-US" altLang="zh-CN" sz="1800" smtClean="0">
                <a:latin typeface="Corbel" pitchFamily="34" charset="0"/>
                <a:ea typeface="SimSun" pitchFamily="2" charset="-122"/>
                <a:cs typeface="Corbel" pitchFamily="34" charset="0"/>
              </a:rPr>
              <a:t>Closest nodeID to the key (or successor of k)</a:t>
            </a:r>
          </a:p>
          <a:p>
            <a:pPr marL="469900" indent="-469900"/>
            <a:r>
              <a:rPr lang="en-US" altLang="zh-CN" sz="2400" i="1" smtClean="0">
                <a:solidFill>
                  <a:srgbClr val="FF0000"/>
                </a:solidFill>
                <a:latin typeface="Corbel" pitchFamily="34" charset="0"/>
                <a:ea typeface="SimSun" pitchFamily="2" charset="-122"/>
                <a:cs typeface="Corbel" pitchFamily="34" charset="0"/>
              </a:rPr>
              <a:t>Range:</a:t>
            </a:r>
            <a:r>
              <a:rPr lang="en-US" altLang="zh-CN" sz="2400" i="1" smtClean="0">
                <a:solidFill>
                  <a:srgbClr val="CC0000"/>
                </a:solidFill>
                <a:latin typeface="Corbel" pitchFamily="34" charset="0"/>
                <a:ea typeface="SimSun" pitchFamily="2" charset="-122"/>
                <a:cs typeface="Corbel" pitchFamily="34" charset="0"/>
              </a:rPr>
              <a:t> </a:t>
            </a:r>
            <a:r>
              <a:rPr lang="en-US" altLang="zh-CN" sz="2400" smtClean="0">
                <a:latin typeface="Corbel" pitchFamily="34" charset="0"/>
                <a:ea typeface="SimSun" pitchFamily="2" charset="-122"/>
                <a:cs typeface="Corbel" pitchFamily="34" charset="0"/>
              </a:rPr>
              <a:t>the set of keys that a node is responsible for</a:t>
            </a:r>
          </a:p>
          <a:p>
            <a:pPr marL="469900" indent="-469900"/>
            <a:r>
              <a:rPr lang="en-US" altLang="zh-CN" sz="2400" smtClean="0">
                <a:latin typeface="Corbel" pitchFamily="34" charset="0"/>
                <a:ea typeface="SimSun" pitchFamily="2" charset="-122"/>
                <a:cs typeface="Corbel" pitchFamily="34" charset="0"/>
              </a:rPr>
              <a:t>Routing table size: O(log(N))</a:t>
            </a:r>
          </a:p>
          <a:p>
            <a:pPr marL="469900" indent="-469900"/>
            <a:r>
              <a:rPr lang="en-US" altLang="zh-CN" sz="2400" smtClean="0">
                <a:latin typeface="Corbel" pitchFamily="34" charset="0"/>
                <a:ea typeface="SimSun" pitchFamily="2" charset="-122"/>
                <a:cs typeface="Corbel" pitchFamily="34" charset="0"/>
              </a:rPr>
              <a:t>Routing delay: O(log(N)) hops</a:t>
            </a:r>
          </a:p>
        </p:txBody>
      </p:sp>
      <p:grpSp>
        <p:nvGrpSpPr>
          <p:cNvPr id="2" name="Group 4"/>
          <p:cNvGrpSpPr>
            <a:grpSpLocks/>
          </p:cNvGrpSpPr>
          <p:nvPr/>
        </p:nvGrpSpPr>
        <p:grpSpPr bwMode="auto">
          <a:xfrm>
            <a:off x="6096000" y="1143000"/>
            <a:ext cx="2590800" cy="2824163"/>
            <a:chOff x="3600" y="576"/>
            <a:chExt cx="1920" cy="2145"/>
          </a:xfrm>
        </p:grpSpPr>
        <p:sp>
          <p:nvSpPr>
            <p:cNvPr id="18" name="Oval 5"/>
            <p:cNvSpPr>
              <a:spLocks noChangeArrowheads="1"/>
            </p:cNvSpPr>
            <p:nvPr/>
          </p:nvSpPr>
          <p:spPr bwMode="auto">
            <a:xfrm>
              <a:off x="3696" y="672"/>
              <a:ext cx="1727" cy="1728"/>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19" name="Oval 6"/>
            <p:cNvSpPr>
              <a:spLocks noChangeArrowheads="1"/>
            </p:cNvSpPr>
            <p:nvPr/>
          </p:nvSpPr>
          <p:spPr bwMode="auto">
            <a:xfrm>
              <a:off x="4464" y="576"/>
              <a:ext cx="193"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C</a:t>
              </a:r>
            </a:p>
          </p:txBody>
        </p:sp>
        <p:sp>
          <p:nvSpPr>
            <p:cNvPr id="20" name="Oval 7"/>
            <p:cNvSpPr>
              <a:spLocks noChangeArrowheads="1"/>
            </p:cNvSpPr>
            <p:nvPr/>
          </p:nvSpPr>
          <p:spPr bwMode="auto">
            <a:xfrm>
              <a:off x="3936" y="2112"/>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B</a:t>
              </a:r>
            </a:p>
          </p:txBody>
        </p:sp>
        <p:sp>
          <p:nvSpPr>
            <p:cNvPr id="21" name="Oval 8"/>
            <p:cNvSpPr>
              <a:spLocks noChangeArrowheads="1"/>
            </p:cNvSpPr>
            <p:nvPr/>
          </p:nvSpPr>
          <p:spPr bwMode="auto">
            <a:xfrm>
              <a:off x="4224" y="2256"/>
              <a:ext cx="193" cy="19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R</a:t>
              </a:r>
            </a:p>
          </p:txBody>
        </p:sp>
        <p:sp>
          <p:nvSpPr>
            <p:cNvPr id="22" name="Oval 9"/>
            <p:cNvSpPr>
              <a:spLocks noChangeArrowheads="1"/>
            </p:cNvSpPr>
            <p:nvPr/>
          </p:nvSpPr>
          <p:spPr bwMode="auto">
            <a:xfrm>
              <a:off x="5184" y="959"/>
              <a:ext cx="193" cy="19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Q</a:t>
              </a:r>
            </a:p>
          </p:txBody>
        </p:sp>
        <p:sp>
          <p:nvSpPr>
            <p:cNvPr id="23" name="Oval 10"/>
            <p:cNvSpPr>
              <a:spLocks noChangeArrowheads="1"/>
            </p:cNvSpPr>
            <p:nvPr/>
          </p:nvSpPr>
          <p:spPr bwMode="auto">
            <a:xfrm>
              <a:off x="5328" y="1441"/>
              <a:ext cx="192" cy="19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D</a:t>
              </a:r>
            </a:p>
          </p:txBody>
        </p:sp>
        <p:sp>
          <p:nvSpPr>
            <p:cNvPr id="24" name="Oval 11"/>
            <p:cNvSpPr>
              <a:spLocks noChangeArrowheads="1"/>
            </p:cNvSpPr>
            <p:nvPr/>
          </p:nvSpPr>
          <p:spPr bwMode="auto">
            <a:xfrm>
              <a:off x="5040" y="206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Y</a:t>
              </a:r>
            </a:p>
          </p:txBody>
        </p:sp>
        <p:sp>
          <p:nvSpPr>
            <p:cNvPr id="25" name="Oval 12"/>
            <p:cNvSpPr>
              <a:spLocks noChangeArrowheads="1"/>
            </p:cNvSpPr>
            <p:nvPr/>
          </p:nvSpPr>
          <p:spPr bwMode="auto">
            <a:xfrm>
              <a:off x="3600" y="1392"/>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X</a:t>
              </a:r>
            </a:p>
          </p:txBody>
        </p:sp>
        <p:sp>
          <p:nvSpPr>
            <p:cNvPr id="26" name="Oval 13"/>
            <p:cNvSpPr>
              <a:spLocks noChangeArrowheads="1"/>
            </p:cNvSpPr>
            <p:nvPr/>
          </p:nvSpPr>
          <p:spPr bwMode="auto">
            <a:xfrm>
              <a:off x="3744" y="1008"/>
              <a:ext cx="193" cy="19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A</a:t>
              </a:r>
            </a:p>
          </p:txBody>
        </p:sp>
        <p:grpSp>
          <p:nvGrpSpPr>
            <p:cNvPr id="3" name="Group 14"/>
            <p:cNvGrpSpPr>
              <a:grpSpLocks/>
            </p:cNvGrpSpPr>
            <p:nvPr/>
          </p:nvGrpSpPr>
          <p:grpSpPr bwMode="auto">
            <a:xfrm>
              <a:off x="4016" y="2304"/>
              <a:ext cx="688" cy="417"/>
              <a:chOff x="4160" y="2496"/>
              <a:chExt cx="688" cy="417"/>
            </a:xfrm>
          </p:grpSpPr>
          <p:sp>
            <p:nvSpPr>
              <p:cNvPr id="28" name="Rectangle 15"/>
              <p:cNvSpPr>
                <a:spLocks noChangeArrowheads="1"/>
              </p:cNvSpPr>
              <p:nvPr/>
            </p:nvSpPr>
            <p:spPr bwMode="auto">
              <a:xfrm>
                <a:off x="4704" y="2496"/>
                <a:ext cx="144" cy="19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ko-KR" sz="1600" b="1">
                    <a:latin typeface="Tahoma" pitchFamily="34" charset="0"/>
                  </a:rPr>
                  <a:t>k</a:t>
                </a:r>
              </a:p>
            </p:txBody>
          </p:sp>
          <p:sp>
            <p:nvSpPr>
              <p:cNvPr id="29" name="Text Box 16"/>
              <p:cNvSpPr txBox="1">
                <a:spLocks noChangeArrowheads="1"/>
              </p:cNvSpPr>
              <p:nvPr/>
            </p:nvSpPr>
            <p:spPr bwMode="auto">
              <a:xfrm>
                <a:off x="4160" y="2657"/>
                <a:ext cx="446" cy="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600">
                    <a:latin typeface="Tahoma" charset="0"/>
                    <a:ea typeface="ＭＳ Ｐゴシック" charset="0"/>
                    <a:cs typeface="ＭＳ Ｐゴシック" charset="0"/>
                  </a:rPr>
                  <a:t>(k,v)</a:t>
                </a:r>
              </a:p>
            </p:txBody>
          </p:sp>
        </p:grpSp>
      </p:grpSp>
      <p:sp>
        <p:nvSpPr>
          <p:cNvPr id="30" name="Freeform 17"/>
          <p:cNvSpPr>
            <a:spLocks/>
          </p:cNvSpPr>
          <p:nvPr/>
        </p:nvSpPr>
        <p:spPr bwMode="auto">
          <a:xfrm>
            <a:off x="6477000" y="1828800"/>
            <a:ext cx="1828800" cy="393700"/>
          </a:xfrm>
          <a:custGeom>
            <a:avLst/>
            <a:gdLst>
              <a:gd name="T0" fmla="*/ 0 w 1152"/>
              <a:gd name="T1" fmla="*/ 76200 h 248"/>
              <a:gd name="T2" fmla="*/ 914400 w 1152"/>
              <a:gd name="T3" fmla="*/ 381000 h 248"/>
              <a:gd name="T4" fmla="*/ 1828800 w 1152"/>
              <a:gd name="T5" fmla="*/ 0 h 248"/>
              <a:gd name="T6" fmla="*/ 0 60000 65536"/>
              <a:gd name="T7" fmla="*/ 0 60000 65536"/>
              <a:gd name="T8" fmla="*/ 0 60000 65536"/>
            </a:gdLst>
            <a:ahLst/>
            <a:cxnLst>
              <a:cxn ang="T6">
                <a:pos x="T0" y="T1"/>
              </a:cxn>
              <a:cxn ang="T7">
                <a:pos x="T2" y="T3"/>
              </a:cxn>
              <a:cxn ang="T8">
                <a:pos x="T4" y="T5"/>
              </a:cxn>
            </a:cxnLst>
            <a:rect l="0" t="0" r="r" b="b"/>
            <a:pathLst>
              <a:path w="1152" h="248">
                <a:moveTo>
                  <a:pt x="0" y="48"/>
                </a:moveTo>
                <a:cubicBezTo>
                  <a:pt x="192" y="148"/>
                  <a:pt x="384" y="248"/>
                  <a:pt x="576" y="240"/>
                </a:cubicBezTo>
                <a:cubicBezTo>
                  <a:pt x="768" y="232"/>
                  <a:pt x="960" y="116"/>
                  <a:pt x="1152" y="0"/>
                </a:cubicBezTo>
              </a:path>
            </a:pathLst>
          </a:custGeom>
          <a:noFill/>
          <a:ln w="9525">
            <a:solidFill>
              <a:schemeClr val="tx1"/>
            </a:solidFill>
            <a:round/>
            <a:headEnd/>
            <a:tailEnd type="triangle" w="med" len="med"/>
          </a:ln>
          <a:effectLst/>
        </p:spPr>
        <p:txBody>
          <a:bodyPr wrap="none" anchor="ctr"/>
          <a:lstStyle/>
          <a:p>
            <a:endParaRPr lang="ko-KR" altLang="en-US"/>
          </a:p>
        </p:txBody>
      </p:sp>
      <p:sp>
        <p:nvSpPr>
          <p:cNvPr id="31" name="Freeform 18"/>
          <p:cNvSpPr>
            <a:spLocks/>
          </p:cNvSpPr>
          <p:nvPr/>
        </p:nvSpPr>
        <p:spPr bwMode="auto">
          <a:xfrm>
            <a:off x="7810500" y="1828800"/>
            <a:ext cx="495300" cy="1295400"/>
          </a:xfrm>
          <a:custGeom>
            <a:avLst/>
            <a:gdLst>
              <a:gd name="T0" fmla="*/ 495300 w 312"/>
              <a:gd name="T1" fmla="*/ 0 h 816"/>
              <a:gd name="T2" fmla="*/ 38100 w 312"/>
              <a:gd name="T3" fmla="*/ 685800 h 816"/>
              <a:gd name="T4" fmla="*/ 266700 w 312"/>
              <a:gd name="T5" fmla="*/ 1295400 h 816"/>
              <a:gd name="T6" fmla="*/ 0 60000 65536"/>
              <a:gd name="T7" fmla="*/ 0 60000 65536"/>
              <a:gd name="T8" fmla="*/ 0 60000 65536"/>
            </a:gdLst>
            <a:ahLst/>
            <a:cxnLst>
              <a:cxn ang="T6">
                <a:pos x="T0" y="T1"/>
              </a:cxn>
              <a:cxn ang="T7">
                <a:pos x="T2" y="T3"/>
              </a:cxn>
              <a:cxn ang="T8">
                <a:pos x="T4" y="T5"/>
              </a:cxn>
            </a:cxnLst>
            <a:rect l="0" t="0" r="r" b="b"/>
            <a:pathLst>
              <a:path w="312" h="816">
                <a:moveTo>
                  <a:pt x="312" y="0"/>
                </a:moveTo>
                <a:cubicBezTo>
                  <a:pt x="180" y="148"/>
                  <a:pt x="48" y="296"/>
                  <a:pt x="24" y="432"/>
                </a:cubicBezTo>
                <a:cubicBezTo>
                  <a:pt x="0" y="568"/>
                  <a:pt x="84" y="692"/>
                  <a:pt x="168" y="816"/>
                </a:cubicBezTo>
              </a:path>
            </a:pathLst>
          </a:custGeom>
          <a:noFill/>
          <a:ln w="9525">
            <a:solidFill>
              <a:schemeClr val="tx1"/>
            </a:solidFill>
            <a:round/>
            <a:headEnd/>
            <a:tailEnd type="triangle" w="med" len="med"/>
          </a:ln>
          <a:effectLst/>
        </p:spPr>
        <p:txBody>
          <a:bodyPr wrap="none" anchor="ctr"/>
          <a:lstStyle/>
          <a:p>
            <a:endParaRPr lang="ko-KR" altLang="en-US"/>
          </a:p>
        </p:txBody>
      </p:sp>
      <p:sp>
        <p:nvSpPr>
          <p:cNvPr id="32" name="Freeform 19"/>
          <p:cNvSpPr>
            <a:spLocks/>
          </p:cNvSpPr>
          <p:nvPr/>
        </p:nvSpPr>
        <p:spPr bwMode="auto">
          <a:xfrm>
            <a:off x="7162800" y="3009900"/>
            <a:ext cx="914400" cy="342900"/>
          </a:xfrm>
          <a:custGeom>
            <a:avLst/>
            <a:gdLst>
              <a:gd name="T0" fmla="*/ 914400 w 576"/>
              <a:gd name="T1" fmla="*/ 114300 h 216"/>
              <a:gd name="T2" fmla="*/ 381000 w 576"/>
              <a:gd name="T3" fmla="*/ 38100 h 216"/>
              <a:gd name="T4" fmla="*/ 0 w 576"/>
              <a:gd name="T5" fmla="*/ 342900 h 216"/>
              <a:gd name="T6" fmla="*/ 0 60000 65536"/>
              <a:gd name="T7" fmla="*/ 0 60000 65536"/>
              <a:gd name="T8" fmla="*/ 0 60000 65536"/>
            </a:gdLst>
            <a:ahLst/>
            <a:cxnLst>
              <a:cxn ang="T6">
                <a:pos x="T0" y="T1"/>
              </a:cxn>
              <a:cxn ang="T7">
                <a:pos x="T2" y="T3"/>
              </a:cxn>
              <a:cxn ang="T8">
                <a:pos x="T4" y="T5"/>
              </a:cxn>
            </a:cxnLst>
            <a:rect l="0" t="0" r="r" b="b"/>
            <a:pathLst>
              <a:path w="576" h="216">
                <a:moveTo>
                  <a:pt x="576" y="72"/>
                </a:moveTo>
                <a:cubicBezTo>
                  <a:pt x="456" y="36"/>
                  <a:pt x="336" y="0"/>
                  <a:pt x="240" y="24"/>
                </a:cubicBezTo>
                <a:cubicBezTo>
                  <a:pt x="144" y="48"/>
                  <a:pt x="72" y="132"/>
                  <a:pt x="0" y="216"/>
                </a:cubicBezTo>
              </a:path>
            </a:pathLst>
          </a:custGeom>
          <a:noFill/>
          <a:ln w="9525">
            <a:solidFill>
              <a:schemeClr val="tx1"/>
            </a:solidFill>
            <a:round/>
            <a:headEnd/>
            <a:tailEnd type="triangle" w="med" len="med"/>
          </a:ln>
          <a:effectLst/>
        </p:spPr>
        <p:txBody>
          <a:bodyPr wrap="none" anchor="ctr"/>
          <a:lstStyle/>
          <a:p>
            <a:endParaRPr lang="ko-KR"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Main Questions?</a:t>
            </a:r>
            <a:endParaRPr lang="ko-KR" altLang="en-US"/>
          </a:p>
        </p:txBody>
      </p:sp>
      <p:sp>
        <p:nvSpPr>
          <p:cNvPr id="3" name="내용 개체 틀 2"/>
          <p:cNvSpPr>
            <a:spLocks noGrp="1"/>
          </p:cNvSpPr>
          <p:nvPr>
            <p:ph idx="1"/>
          </p:nvPr>
        </p:nvSpPr>
        <p:spPr/>
        <p:txBody>
          <a:bodyPr/>
          <a:lstStyle/>
          <a:p>
            <a:r>
              <a:rPr lang="en-US" altLang="ko-KR" sz="2400" smtClean="0"/>
              <a:t>Any P2P system is used for finding desired information</a:t>
            </a:r>
          </a:p>
          <a:p>
            <a:endParaRPr lang="en-US" altLang="ko-KR" sz="2400" smtClean="0"/>
          </a:p>
          <a:p>
            <a:r>
              <a:rPr lang="en-US" altLang="ko-KR" sz="2400" smtClean="0"/>
              <a:t>Questions</a:t>
            </a:r>
          </a:p>
          <a:p>
            <a:pPr>
              <a:buNone/>
            </a:pPr>
            <a:r>
              <a:rPr lang="en-US" altLang="ko-KR" smtClean="0"/>
              <a:t>        </a:t>
            </a:r>
            <a:r>
              <a:rPr lang="en-US" altLang="ko-KR" sz="2400" smtClean="0"/>
              <a:t>- Routing attacks on DHT? What does it mean?</a:t>
            </a:r>
          </a:p>
          <a:p>
            <a:pPr>
              <a:buNone/>
            </a:pPr>
            <a:r>
              <a:rPr lang="en-US" altLang="ko-KR" sz="2400" smtClean="0"/>
              <a:t>       - Is the most popular DHT secure against routing </a:t>
            </a:r>
          </a:p>
          <a:p>
            <a:pPr>
              <a:buNone/>
            </a:pPr>
            <a:r>
              <a:rPr lang="en-US" altLang="ko-KR" sz="2400" smtClean="0"/>
              <a:t>         attacks?</a:t>
            </a:r>
          </a:p>
          <a:p>
            <a:pPr>
              <a:buNone/>
            </a:pPr>
            <a:r>
              <a:rPr lang="en-US" altLang="ko-KR" sz="2400" smtClean="0"/>
              <a:t>       - What are the resources?</a:t>
            </a:r>
          </a:p>
          <a:p>
            <a:pPr>
              <a:buNone/>
            </a:pPr>
            <a:r>
              <a:rPr lang="en-US" altLang="ko-KR" sz="2400" smtClean="0"/>
              <a:t>       - How efficient is the attack?</a:t>
            </a:r>
          </a:p>
          <a:p>
            <a:pPr>
              <a:buNone/>
            </a:pPr>
            <a:r>
              <a:rPr lang="en-US" altLang="ko-KR" sz="2400" smtClean="0"/>
              <a:t>       - How to fix it?</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563616" y="1508848"/>
            <a:ext cx="8064895" cy="1800200"/>
          </a:xfrm>
        </p:spPr>
        <p:txBody>
          <a:bodyPr>
            <a:normAutofit/>
          </a:bodyPr>
          <a:lstStyle/>
          <a:p>
            <a:r>
              <a:rPr lang="en-US" altLang="ko-KR" sz="4400" smtClean="0"/>
              <a:t>Background</a:t>
            </a:r>
            <a:endParaRPr lang="ko-KR" altLang="en-US" sz="4400" dirty="0"/>
          </a:p>
        </p:txBody>
      </p:sp>
      <p:sp>
        <p:nvSpPr>
          <p:cNvPr id="4" name="슬라이드 번호 개체 틀 3"/>
          <p:cNvSpPr>
            <a:spLocks noGrp="1"/>
          </p:cNvSpPr>
          <p:nvPr>
            <p:ph type="sldNum" sz="quarter" idx="4294967295"/>
          </p:nvPr>
        </p:nvSpPr>
        <p:spPr>
          <a:xfrm>
            <a:off x="1" y="6424088"/>
            <a:ext cx="433388" cy="366183"/>
          </a:xfrm>
        </p:spPr>
        <p:txBody>
          <a:bodyPr/>
          <a:lstStyle/>
          <a:p>
            <a:fld id="{4BEDD84E-25D4-4983-8AA1-2863C96F08D9}" type="slidenum">
              <a:rPr lang="ko-KR" altLang="en-US" smtClean="0"/>
              <a:pPr/>
              <a:t>7</a:t>
            </a:fld>
            <a:endParaRPr lang="ko-KR" altLang="en-US" dirty="0"/>
          </a:p>
        </p:txBody>
      </p:sp>
    </p:spTree>
    <p:extLst>
      <p:ext uri="{BB962C8B-B14F-4D97-AF65-F5344CB8AC3E}">
        <p14:creationId xmlns="" xmlns:p14="http://schemas.microsoft.com/office/powerpoint/2010/main" val="3576819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Target P2P System</a:t>
            </a:r>
          </a:p>
        </p:txBody>
      </p:sp>
      <p:sp>
        <p:nvSpPr>
          <p:cNvPr id="2023427" name="Rectangle 3"/>
          <p:cNvSpPr>
            <a:spLocks noGrp="1" noChangeArrowheads="1"/>
          </p:cNvSpPr>
          <p:nvPr>
            <p:ph type="body" idx="1"/>
          </p:nvPr>
        </p:nvSpPr>
        <p:spPr/>
        <p:txBody>
          <a:bodyPr/>
          <a:lstStyle/>
          <a:p>
            <a:r>
              <a:rPr lang="en-US" altLang="ko-KR" sz="2400" smtClean="0">
                <a:latin typeface="Arial" pitchFamily="34" charset="0"/>
                <a:ea typeface="ＭＳ Ｐゴシック" pitchFamily="34" charset="-128"/>
                <a:cs typeface="Arial" pitchFamily="34" charset="0"/>
              </a:rPr>
              <a:t>Kad</a:t>
            </a:r>
          </a:p>
          <a:p>
            <a:pPr lvl="1"/>
            <a:r>
              <a:rPr lang="en-US" altLang="ko-KR" sz="2000" smtClean="0">
                <a:latin typeface="Arial" pitchFamily="34" charset="0"/>
                <a:ea typeface="Corbel" pitchFamily="34" charset="0"/>
                <a:cs typeface="Corbel" pitchFamily="34" charset="0"/>
              </a:rPr>
              <a:t>A peer-to-peer DHT based on Kademlia</a:t>
            </a:r>
          </a:p>
          <a:p>
            <a:endParaRPr lang="en-US" altLang="ko-KR" sz="2400" smtClean="0">
              <a:latin typeface="Arial" pitchFamily="34" charset="0"/>
              <a:ea typeface="ＭＳ Ｐゴシック" pitchFamily="34" charset="-128"/>
              <a:cs typeface="Corbel" pitchFamily="34" charset="0"/>
            </a:endParaRPr>
          </a:p>
          <a:p>
            <a:r>
              <a:rPr lang="en-US" altLang="ko-KR" sz="2400" smtClean="0">
                <a:latin typeface="Arial" pitchFamily="34" charset="0"/>
                <a:ea typeface="ＭＳ Ｐゴシック" pitchFamily="34" charset="-128"/>
                <a:cs typeface="Corbel" pitchFamily="34" charset="0"/>
              </a:rPr>
              <a:t>Kad Network</a:t>
            </a:r>
          </a:p>
          <a:p>
            <a:pPr lvl="1"/>
            <a:r>
              <a:rPr lang="en-US" altLang="ko-KR" sz="2000" smtClean="0">
                <a:latin typeface="Arial" pitchFamily="34" charset="0"/>
                <a:ea typeface="Corbel" pitchFamily="34" charset="0"/>
                <a:cs typeface="Corbel" pitchFamily="34" charset="0"/>
              </a:rPr>
              <a:t>BitTorrent</a:t>
            </a:r>
            <a:endParaRPr lang="en-US" altLang="ko-KR" sz="1800" smtClean="0">
              <a:latin typeface="Arial" pitchFamily="34" charset="0"/>
              <a:ea typeface="Corbel" pitchFamily="34" charset="0"/>
              <a:cs typeface="Corbel" pitchFamily="34" charset="0"/>
            </a:endParaRPr>
          </a:p>
          <a:p>
            <a:pPr lvl="1"/>
            <a:r>
              <a:rPr lang="en-US" altLang="ko-KR" sz="2000" smtClean="0">
                <a:latin typeface="Arial" pitchFamily="34" charset="0"/>
                <a:ea typeface="Corbel" pitchFamily="34" charset="0"/>
                <a:cs typeface="Corbel" pitchFamily="34" charset="0"/>
              </a:rPr>
              <a:t>Overlay built using eD2K series clients</a:t>
            </a:r>
          </a:p>
          <a:p>
            <a:pPr lvl="2"/>
            <a:r>
              <a:rPr lang="en-US" altLang="ko-KR" sz="1800" smtClean="0">
                <a:latin typeface="Arial" pitchFamily="34" charset="0"/>
                <a:ea typeface="Corbel" pitchFamily="34" charset="0"/>
                <a:cs typeface="Corbel" pitchFamily="34" charset="0"/>
              </a:rPr>
              <a:t>eMule, aMule, MLDonkey</a:t>
            </a:r>
          </a:p>
          <a:p>
            <a:pPr lvl="2"/>
            <a:r>
              <a:rPr lang="en-US" altLang="ko-KR" sz="1800" smtClean="0">
                <a:latin typeface="Arial" pitchFamily="34" charset="0"/>
                <a:ea typeface="Corbel" pitchFamily="34" charset="0"/>
                <a:cs typeface="Corbel" pitchFamily="34" charset="0"/>
              </a:rPr>
              <a:t>Over 1 million nodes, many more firewalled users</a:t>
            </a:r>
          </a:p>
          <a:p>
            <a:pPr lvl="1"/>
            <a:r>
              <a:rPr lang="en-US" altLang="ko-KR" sz="2000" smtClean="0">
                <a:latin typeface="Arial" pitchFamily="34" charset="0"/>
                <a:ea typeface="Corbel" pitchFamily="34" charset="0"/>
                <a:cs typeface="Corbel" pitchFamily="34" charset="0"/>
              </a:rPr>
              <a:t>BT series clients</a:t>
            </a:r>
          </a:p>
          <a:p>
            <a:pPr lvl="2"/>
            <a:r>
              <a:rPr lang="en-US" altLang="ko-KR" sz="1800" smtClean="0">
                <a:latin typeface="Arial" pitchFamily="34" charset="0"/>
                <a:ea typeface="Corbel" pitchFamily="34" charset="0"/>
                <a:cs typeface="Corbel" pitchFamily="34" charset="0"/>
              </a:rPr>
              <a:t>Overlay on Azureus</a:t>
            </a:r>
          </a:p>
          <a:p>
            <a:pPr lvl="2"/>
            <a:r>
              <a:rPr lang="en-US" altLang="ko-KR" sz="1800" smtClean="0">
                <a:latin typeface="Arial" pitchFamily="34" charset="0"/>
                <a:ea typeface="Corbel" pitchFamily="34" charset="0"/>
                <a:cs typeface="Corbel" pitchFamily="34" charset="0"/>
              </a:rPr>
              <a:t>Overlay on Mainline and BitComet</a:t>
            </a:r>
          </a:p>
        </p:txBody>
      </p:sp>
      <p:sp>
        <p:nvSpPr>
          <p:cNvPr id="16387"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A8430E59-E3E7-47AA-90ED-064EA859B76F}" type="slidenum">
              <a:rPr lang="en-US" altLang="ko-KR"/>
              <a:pPr/>
              <a:t>8</a:t>
            </a:fld>
            <a:endParaRPr lang="en-US" altLang="ko-K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023427">
                                            <p:txEl>
                                              <p:pRg st="5" end="5"/>
                                            </p:txEl>
                                          </p:spTgt>
                                        </p:tgtEl>
                                        <p:attrNameLst>
                                          <p:attrName>style.color</p:attrName>
                                        </p:attrNameLst>
                                      </p:cBhvr>
                                      <p:to>
                                        <a:srgbClr val="E94625"/>
                                      </p:to>
                                    </p:animClr>
                                  </p:childTnLst>
                                </p:cTn>
                              </p:par>
                              <p:par>
                                <p:cTn id="7" presetID="3" presetClass="emph" presetSubtype="2" fill="hold" nodeType="withEffect">
                                  <p:stCondLst>
                                    <p:cond delay="0"/>
                                  </p:stCondLst>
                                  <p:childTnLst>
                                    <p:animClr clrSpc="rgb">
                                      <p:cBhvr override="childStyle">
                                        <p:cTn id="8" dur="2000" fill="hold"/>
                                        <p:tgtEl>
                                          <p:spTgt spid="2023427">
                                            <p:txEl>
                                              <p:pRg st="6" end="6"/>
                                            </p:txEl>
                                          </p:spTgt>
                                        </p:tgtEl>
                                        <p:attrNameLst>
                                          <p:attrName>style.color</p:attrName>
                                        </p:attrNameLst>
                                      </p:cBhvr>
                                      <p:to>
                                        <a:srgbClr val="E94625"/>
                                      </p:to>
                                    </p:animClr>
                                  </p:childTnLst>
                                </p:cTn>
                              </p:par>
                              <p:par>
                                <p:cTn id="9" presetID="3" presetClass="emph" presetSubtype="2" fill="hold" nodeType="withEffect">
                                  <p:stCondLst>
                                    <p:cond delay="0"/>
                                  </p:stCondLst>
                                  <p:childTnLst>
                                    <p:animClr clrSpc="rgb">
                                      <p:cBhvr override="childStyle">
                                        <p:cTn id="10" dur="2000" fill="hold"/>
                                        <p:tgtEl>
                                          <p:spTgt spid="2023427">
                                            <p:txEl>
                                              <p:pRg st="7" end="7"/>
                                            </p:txEl>
                                          </p:spTgt>
                                        </p:tgtEl>
                                        <p:attrNameLst>
                                          <p:attrName>style.color</p:attrName>
                                        </p:attrNameLst>
                                      </p:cBhvr>
                                      <p:to>
                                        <a:srgbClr val="E946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ltLang="ko-KR" smtClean="0">
                <a:latin typeface="Corbel" pitchFamily="34" charset="0"/>
                <a:ea typeface="ＭＳ Ｐゴシック" pitchFamily="34" charset="-128"/>
                <a:cs typeface="Corbel" pitchFamily="34" charset="0"/>
              </a:rPr>
              <a:t>Kademlia Protocol</a:t>
            </a:r>
          </a:p>
        </p:txBody>
      </p:sp>
      <p:sp>
        <p:nvSpPr>
          <p:cNvPr id="18434" name="Rectangle 3"/>
          <p:cNvSpPr>
            <a:spLocks noGrp="1" noChangeArrowheads="1"/>
          </p:cNvSpPr>
          <p:nvPr>
            <p:ph type="body" sz="half" idx="1"/>
          </p:nvPr>
        </p:nvSpPr>
        <p:spPr>
          <a:xfrm>
            <a:off x="4920889" y="1626539"/>
            <a:ext cx="4464496" cy="4608512"/>
          </a:xfrm>
        </p:spPr>
        <p:txBody>
          <a:bodyPr>
            <a:noAutofit/>
          </a:bodyPr>
          <a:lstStyle/>
          <a:p>
            <a:r>
              <a:rPr lang="en-US" altLang="ko-KR" smtClean="0">
                <a:latin typeface="Corbel" pitchFamily="34" charset="0"/>
                <a:ea typeface="ＭＳ Ｐゴシック" pitchFamily="34" charset="-128"/>
                <a:cs typeface="Corbel" pitchFamily="34" charset="0"/>
              </a:rPr>
              <a:t>An entry in k-bucket in i-th level shares at least i-bit prefix with the nodeID</a:t>
            </a:r>
          </a:p>
          <a:p>
            <a:endParaRPr lang="en-US" altLang="ko-KR" smtClean="0">
              <a:latin typeface="Corbel" pitchFamily="34" charset="0"/>
              <a:ea typeface="ＭＳ Ｐゴシック" pitchFamily="34" charset="-128"/>
              <a:cs typeface="Corbel" pitchFamily="34" charset="0"/>
            </a:endParaRPr>
          </a:p>
          <a:p>
            <a:r>
              <a:rPr lang="en-US" altLang="ko-KR" smtClean="0">
                <a:latin typeface="Corbel" pitchFamily="34" charset="0"/>
                <a:ea typeface="ＭＳ Ｐゴシック" pitchFamily="34" charset="-128"/>
                <a:cs typeface="Corbel" pitchFamily="34" charset="0"/>
              </a:rPr>
              <a:t>d(X, Y) = X </a:t>
            </a:r>
            <a:r>
              <a:rPr lang="en-US" altLang="ko-KR" smtClean="0">
                <a:latin typeface="cmsy10" charset="0"/>
                <a:ea typeface="ＭＳ Ｐゴシック" pitchFamily="34" charset="-128"/>
                <a:cs typeface="Corbel" pitchFamily="34" charset="0"/>
              </a:rPr>
              <a:t> XOR </a:t>
            </a:r>
            <a:r>
              <a:rPr lang="en-US" altLang="ko-KR" smtClean="0">
                <a:latin typeface="Corbel" pitchFamily="34" charset="0"/>
                <a:ea typeface="ＭＳ Ｐゴシック" pitchFamily="34" charset="-128"/>
                <a:cs typeface="Corbel" pitchFamily="34" charset="0"/>
              </a:rPr>
              <a:t>Y</a:t>
            </a:r>
          </a:p>
          <a:p>
            <a:pPr>
              <a:buNone/>
            </a:pPr>
            <a:r>
              <a:rPr lang="en-US" altLang="ko-KR" smtClean="0">
                <a:latin typeface="Corbel" pitchFamily="34" charset="0"/>
                <a:ea typeface="ＭＳ Ｐゴシック" pitchFamily="34" charset="-128"/>
                <a:cs typeface="Corbel" pitchFamily="34" charset="0"/>
              </a:rPr>
              <a:t>          ex)  10101100  XOR  11001011 </a:t>
            </a:r>
          </a:p>
          <a:p>
            <a:pPr>
              <a:buNone/>
            </a:pPr>
            <a:r>
              <a:rPr lang="en-US" altLang="ko-KR" smtClean="0">
                <a:latin typeface="Corbel" pitchFamily="34" charset="0"/>
                <a:ea typeface="ＭＳ Ｐゴシック" pitchFamily="34" charset="-128"/>
                <a:cs typeface="Corbel" pitchFamily="34" charset="0"/>
              </a:rPr>
              <a:t>                  = 01100111</a:t>
            </a:r>
          </a:p>
          <a:p>
            <a:pPr>
              <a:buNone/>
            </a:pPr>
            <a:endParaRPr lang="en-US" altLang="ko-KR" smtClean="0">
              <a:latin typeface="Corbel" pitchFamily="34" charset="0"/>
              <a:ea typeface="Corbel" pitchFamily="34" charset="0"/>
              <a:cs typeface="Corbel" pitchFamily="34" charset="0"/>
            </a:endParaRPr>
          </a:p>
          <a:p>
            <a:r>
              <a:rPr lang="en-US" altLang="ko-KR" smtClean="0">
                <a:latin typeface="Corbel" pitchFamily="34" charset="0"/>
                <a:ea typeface="ＭＳ Ｐゴシック" pitchFamily="34" charset="-128"/>
                <a:cs typeface="Corbel" pitchFamily="34" charset="0"/>
              </a:rPr>
              <a:t>Add new contact if</a:t>
            </a:r>
          </a:p>
          <a:p>
            <a:pPr lvl="1">
              <a:buNone/>
            </a:pPr>
            <a:r>
              <a:rPr lang="en-US" altLang="ko-KR" sz="2000" smtClean="0">
                <a:latin typeface="Corbel" pitchFamily="34" charset="0"/>
                <a:ea typeface="Corbel" pitchFamily="34" charset="0"/>
                <a:cs typeface="Corbel" pitchFamily="34" charset="0"/>
              </a:rPr>
              <a:t>-  k-bucket is not full</a:t>
            </a:r>
          </a:p>
        </p:txBody>
      </p:sp>
      <p:sp>
        <p:nvSpPr>
          <p:cNvPr id="2046981" name="Oval 5"/>
          <p:cNvSpPr>
            <a:spLocks noChangeArrowheads="1"/>
          </p:cNvSpPr>
          <p:nvPr/>
        </p:nvSpPr>
        <p:spPr bwMode="auto">
          <a:xfrm>
            <a:off x="2208312" y="23581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82" name="Oval 6"/>
          <p:cNvSpPr>
            <a:spLocks noChangeArrowheads="1"/>
          </p:cNvSpPr>
          <p:nvPr/>
        </p:nvSpPr>
        <p:spPr bwMode="auto">
          <a:xfrm>
            <a:off x="2970312" y="23581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83" name="Line 7"/>
          <p:cNvSpPr>
            <a:spLocks noChangeShapeType="1"/>
          </p:cNvSpPr>
          <p:nvPr/>
        </p:nvSpPr>
        <p:spPr bwMode="auto">
          <a:xfrm flipH="1" flipV="1">
            <a:off x="2741712" y="19771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4" name="Line 8"/>
          <p:cNvSpPr>
            <a:spLocks noChangeShapeType="1"/>
          </p:cNvSpPr>
          <p:nvPr/>
        </p:nvSpPr>
        <p:spPr bwMode="auto">
          <a:xfrm flipH="1">
            <a:off x="2360712" y="19771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5" name="Oval 9"/>
          <p:cNvSpPr>
            <a:spLocks noChangeArrowheads="1"/>
          </p:cNvSpPr>
          <p:nvPr/>
        </p:nvSpPr>
        <p:spPr bwMode="auto">
          <a:xfrm>
            <a:off x="3122712" y="2129558"/>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86" name="Oval 10"/>
          <p:cNvSpPr>
            <a:spLocks noChangeArrowheads="1"/>
          </p:cNvSpPr>
          <p:nvPr/>
        </p:nvSpPr>
        <p:spPr bwMode="auto">
          <a:xfrm>
            <a:off x="2589312" y="30439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87" name="Oval 11"/>
          <p:cNvSpPr>
            <a:spLocks noChangeArrowheads="1"/>
          </p:cNvSpPr>
          <p:nvPr/>
        </p:nvSpPr>
        <p:spPr bwMode="auto">
          <a:xfrm>
            <a:off x="3351312" y="30439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88" name="Line 12"/>
          <p:cNvSpPr>
            <a:spLocks noChangeShapeType="1"/>
          </p:cNvSpPr>
          <p:nvPr/>
        </p:nvSpPr>
        <p:spPr bwMode="auto">
          <a:xfrm flipH="1" flipV="1">
            <a:off x="3122712" y="26629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89" name="Line 13"/>
          <p:cNvSpPr>
            <a:spLocks noChangeShapeType="1"/>
          </p:cNvSpPr>
          <p:nvPr/>
        </p:nvSpPr>
        <p:spPr bwMode="auto">
          <a:xfrm flipH="1">
            <a:off x="2741712" y="26629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0" name="Oval 14"/>
          <p:cNvSpPr>
            <a:spLocks noChangeArrowheads="1"/>
          </p:cNvSpPr>
          <p:nvPr/>
        </p:nvSpPr>
        <p:spPr bwMode="auto">
          <a:xfrm>
            <a:off x="3503712" y="2815358"/>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91" name="Oval 15"/>
          <p:cNvSpPr>
            <a:spLocks noChangeArrowheads="1"/>
          </p:cNvSpPr>
          <p:nvPr/>
        </p:nvSpPr>
        <p:spPr bwMode="auto">
          <a:xfrm>
            <a:off x="2970312" y="37297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92" name="Oval 16"/>
          <p:cNvSpPr>
            <a:spLocks noChangeArrowheads="1"/>
          </p:cNvSpPr>
          <p:nvPr/>
        </p:nvSpPr>
        <p:spPr bwMode="auto">
          <a:xfrm>
            <a:off x="3732312" y="37297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93" name="Line 17"/>
          <p:cNvSpPr>
            <a:spLocks noChangeShapeType="1"/>
          </p:cNvSpPr>
          <p:nvPr/>
        </p:nvSpPr>
        <p:spPr bwMode="auto">
          <a:xfrm flipH="1" flipV="1">
            <a:off x="3503712" y="33487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4" name="Line 18"/>
          <p:cNvSpPr>
            <a:spLocks noChangeShapeType="1"/>
          </p:cNvSpPr>
          <p:nvPr/>
        </p:nvSpPr>
        <p:spPr bwMode="auto">
          <a:xfrm flipH="1">
            <a:off x="3122712" y="33487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5" name="Oval 19"/>
          <p:cNvSpPr>
            <a:spLocks noChangeArrowheads="1"/>
          </p:cNvSpPr>
          <p:nvPr/>
        </p:nvSpPr>
        <p:spPr bwMode="auto">
          <a:xfrm>
            <a:off x="3884712" y="3501158"/>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6996" name="Oval 20"/>
          <p:cNvSpPr>
            <a:spLocks noChangeArrowheads="1"/>
          </p:cNvSpPr>
          <p:nvPr/>
        </p:nvSpPr>
        <p:spPr bwMode="auto">
          <a:xfrm>
            <a:off x="3351312" y="44155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1</a:t>
            </a:r>
          </a:p>
        </p:txBody>
      </p:sp>
      <p:sp>
        <p:nvSpPr>
          <p:cNvPr id="2046997" name="Oval 21"/>
          <p:cNvSpPr>
            <a:spLocks noChangeArrowheads="1"/>
          </p:cNvSpPr>
          <p:nvPr/>
        </p:nvSpPr>
        <p:spPr bwMode="auto">
          <a:xfrm>
            <a:off x="4113312" y="441555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ko-KR" altLang="ko-KR"/>
          </a:p>
        </p:txBody>
      </p:sp>
      <p:sp>
        <p:nvSpPr>
          <p:cNvPr id="2046998" name="Line 22"/>
          <p:cNvSpPr>
            <a:spLocks noChangeShapeType="1"/>
          </p:cNvSpPr>
          <p:nvPr/>
        </p:nvSpPr>
        <p:spPr bwMode="auto">
          <a:xfrm flipH="1" flipV="1">
            <a:off x="3884712" y="40345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6999" name="Line 23"/>
          <p:cNvSpPr>
            <a:spLocks noChangeShapeType="1"/>
          </p:cNvSpPr>
          <p:nvPr/>
        </p:nvSpPr>
        <p:spPr bwMode="auto">
          <a:xfrm flipH="1">
            <a:off x="3503712" y="403455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47000" name="Oval 24"/>
          <p:cNvSpPr>
            <a:spLocks noChangeArrowheads="1"/>
          </p:cNvSpPr>
          <p:nvPr/>
        </p:nvSpPr>
        <p:spPr bwMode="auto">
          <a:xfrm>
            <a:off x="4265712" y="4186958"/>
            <a:ext cx="304800" cy="304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0</a:t>
            </a:r>
          </a:p>
        </p:txBody>
      </p:sp>
      <p:sp>
        <p:nvSpPr>
          <p:cNvPr id="2047001" name="Rectangle 25"/>
          <p:cNvSpPr>
            <a:spLocks noChangeArrowheads="1"/>
          </p:cNvSpPr>
          <p:nvPr/>
        </p:nvSpPr>
        <p:spPr bwMode="auto">
          <a:xfrm>
            <a:off x="760512" y="19771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01001011</a:t>
            </a:r>
          </a:p>
        </p:txBody>
      </p:sp>
      <p:sp>
        <p:nvSpPr>
          <p:cNvPr id="2047002" name="Rectangle 26"/>
          <p:cNvSpPr>
            <a:spLocks noChangeArrowheads="1"/>
          </p:cNvSpPr>
          <p:nvPr/>
        </p:nvSpPr>
        <p:spPr bwMode="auto">
          <a:xfrm>
            <a:off x="760512" y="21295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00100101</a:t>
            </a:r>
          </a:p>
        </p:txBody>
      </p:sp>
      <p:sp>
        <p:nvSpPr>
          <p:cNvPr id="2047003" name="Rectangle 27"/>
          <p:cNvSpPr>
            <a:spLocks noChangeArrowheads="1"/>
          </p:cNvSpPr>
          <p:nvPr/>
        </p:nvSpPr>
        <p:spPr bwMode="auto">
          <a:xfrm>
            <a:off x="760512" y="22819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01011010</a:t>
            </a:r>
          </a:p>
        </p:txBody>
      </p:sp>
      <p:sp>
        <p:nvSpPr>
          <p:cNvPr id="2047004" name="Rectangle 28"/>
          <p:cNvSpPr>
            <a:spLocks noChangeArrowheads="1"/>
          </p:cNvSpPr>
          <p:nvPr/>
        </p:nvSpPr>
        <p:spPr bwMode="auto">
          <a:xfrm>
            <a:off x="760512" y="2297833"/>
            <a:ext cx="137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05" name="Rectangle 29"/>
          <p:cNvSpPr>
            <a:spLocks noChangeArrowheads="1"/>
          </p:cNvSpPr>
          <p:nvPr/>
        </p:nvSpPr>
        <p:spPr bwMode="auto">
          <a:xfrm>
            <a:off x="760512" y="25867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01000001</a:t>
            </a:r>
          </a:p>
        </p:txBody>
      </p:sp>
      <p:sp>
        <p:nvSpPr>
          <p:cNvPr id="2047006" name="Rectangle 30"/>
          <p:cNvSpPr>
            <a:spLocks noChangeArrowheads="1"/>
          </p:cNvSpPr>
          <p:nvPr/>
        </p:nvSpPr>
        <p:spPr bwMode="auto">
          <a:xfrm rot="-5400000">
            <a:off x="189012" y="2243858"/>
            <a:ext cx="9144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latin typeface="Arial" charset="0"/>
                <a:ea typeface="ＭＳ Ｐゴシック" charset="0"/>
                <a:cs typeface="ＭＳ Ｐゴシック" charset="0"/>
              </a:rPr>
              <a:t>K bucket</a:t>
            </a:r>
          </a:p>
        </p:txBody>
      </p:sp>
      <p:sp>
        <p:nvSpPr>
          <p:cNvPr id="2047007" name="Rectangle 31"/>
          <p:cNvSpPr>
            <a:spLocks noChangeArrowheads="1"/>
          </p:cNvSpPr>
          <p:nvPr/>
        </p:nvSpPr>
        <p:spPr bwMode="auto">
          <a:xfrm>
            <a:off x="1979712" y="1744550"/>
            <a:ext cx="152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FF0000"/>
                </a:solidFill>
                <a:latin typeface="Arial" charset="0"/>
                <a:ea typeface="ＭＳ Ｐゴシック" charset="0"/>
                <a:cs typeface="ＭＳ Ｐゴシック" charset="0"/>
              </a:rPr>
              <a:t>10101100</a:t>
            </a:r>
          </a:p>
        </p:txBody>
      </p:sp>
      <p:sp>
        <p:nvSpPr>
          <p:cNvPr id="2047008" name="Rectangle 32"/>
          <p:cNvSpPr>
            <a:spLocks noChangeArrowheads="1"/>
          </p:cNvSpPr>
          <p:nvPr/>
        </p:nvSpPr>
        <p:spPr bwMode="auto">
          <a:xfrm>
            <a:off x="1446312" y="19771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123.24.3.1</a:t>
            </a:r>
          </a:p>
        </p:txBody>
      </p:sp>
      <p:sp>
        <p:nvSpPr>
          <p:cNvPr id="2047009" name="Rectangle 33"/>
          <p:cNvSpPr>
            <a:spLocks noChangeArrowheads="1"/>
          </p:cNvSpPr>
          <p:nvPr/>
        </p:nvSpPr>
        <p:spPr bwMode="auto">
          <a:xfrm>
            <a:off x="1446312" y="21295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23.37.12.13</a:t>
            </a:r>
          </a:p>
        </p:txBody>
      </p:sp>
      <p:sp>
        <p:nvSpPr>
          <p:cNvPr id="2047010" name="Rectangle 34"/>
          <p:cNvSpPr>
            <a:spLocks noChangeArrowheads="1"/>
          </p:cNvSpPr>
          <p:nvPr/>
        </p:nvSpPr>
        <p:spPr bwMode="auto">
          <a:xfrm>
            <a:off x="1446312" y="22819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311.1.3.4</a:t>
            </a:r>
          </a:p>
        </p:txBody>
      </p:sp>
      <p:sp>
        <p:nvSpPr>
          <p:cNvPr id="2047011" name="Rectangle 35"/>
          <p:cNvSpPr>
            <a:spLocks noChangeArrowheads="1"/>
          </p:cNvSpPr>
          <p:nvPr/>
        </p:nvSpPr>
        <p:spPr bwMode="auto">
          <a:xfrm>
            <a:off x="1446312" y="25867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latin typeface="Arial" charset="0"/>
                <a:ea typeface="ＭＳ Ｐゴシック" charset="0"/>
                <a:cs typeface="ＭＳ Ｐゴシック" charset="0"/>
              </a:rPr>
              <a:t>129.5.3.1</a:t>
            </a:r>
          </a:p>
        </p:txBody>
      </p:sp>
      <p:sp>
        <p:nvSpPr>
          <p:cNvPr id="2047012" name="Rectangle 36"/>
          <p:cNvSpPr>
            <a:spLocks noChangeArrowheads="1"/>
          </p:cNvSpPr>
          <p:nvPr/>
        </p:nvSpPr>
        <p:spPr bwMode="auto">
          <a:xfrm>
            <a:off x="1370112" y="28153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1011011</a:t>
            </a:r>
          </a:p>
        </p:txBody>
      </p:sp>
      <p:sp>
        <p:nvSpPr>
          <p:cNvPr id="2047013" name="Rectangle 37"/>
          <p:cNvSpPr>
            <a:spLocks noChangeArrowheads="1"/>
          </p:cNvSpPr>
          <p:nvPr/>
        </p:nvSpPr>
        <p:spPr bwMode="auto">
          <a:xfrm>
            <a:off x="1370112" y="29677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1000100</a:t>
            </a:r>
          </a:p>
        </p:txBody>
      </p:sp>
      <p:sp>
        <p:nvSpPr>
          <p:cNvPr id="2047014" name="Rectangle 38"/>
          <p:cNvSpPr>
            <a:spLocks noChangeArrowheads="1"/>
          </p:cNvSpPr>
          <p:nvPr/>
        </p:nvSpPr>
        <p:spPr bwMode="auto">
          <a:xfrm>
            <a:off x="1370112" y="31201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1111110</a:t>
            </a:r>
          </a:p>
        </p:txBody>
      </p:sp>
      <p:sp>
        <p:nvSpPr>
          <p:cNvPr id="2047015" name="Rectangle 39"/>
          <p:cNvSpPr>
            <a:spLocks noChangeArrowheads="1"/>
          </p:cNvSpPr>
          <p:nvPr/>
        </p:nvSpPr>
        <p:spPr bwMode="auto">
          <a:xfrm>
            <a:off x="1370112" y="3136033"/>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16" name="Rectangle 40"/>
          <p:cNvSpPr>
            <a:spLocks noChangeArrowheads="1"/>
          </p:cNvSpPr>
          <p:nvPr/>
        </p:nvSpPr>
        <p:spPr bwMode="auto">
          <a:xfrm>
            <a:off x="1370112" y="34249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a:t>
            </a:r>
            <a:r>
              <a:rPr lang="en-US" sz="1000">
                <a:latin typeface="Arial" charset="0"/>
                <a:ea typeface="ＭＳ Ｐゴシック" charset="0"/>
                <a:cs typeface="ＭＳ Ｐゴシック" charset="0"/>
              </a:rPr>
              <a:t>1010001</a:t>
            </a:r>
          </a:p>
        </p:txBody>
      </p:sp>
      <p:sp>
        <p:nvSpPr>
          <p:cNvPr id="2047017" name="Rectangle 41"/>
          <p:cNvSpPr>
            <a:spLocks noChangeArrowheads="1"/>
          </p:cNvSpPr>
          <p:nvPr/>
        </p:nvSpPr>
        <p:spPr bwMode="auto">
          <a:xfrm>
            <a:off x="2055912" y="28153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18" name="Rectangle 42"/>
          <p:cNvSpPr>
            <a:spLocks noChangeArrowheads="1"/>
          </p:cNvSpPr>
          <p:nvPr/>
        </p:nvSpPr>
        <p:spPr bwMode="auto">
          <a:xfrm>
            <a:off x="2055912" y="29677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19" name="Rectangle 43"/>
          <p:cNvSpPr>
            <a:spLocks noChangeArrowheads="1"/>
          </p:cNvSpPr>
          <p:nvPr/>
        </p:nvSpPr>
        <p:spPr bwMode="auto">
          <a:xfrm>
            <a:off x="2055912" y="31201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0" name="Rectangle 44"/>
          <p:cNvSpPr>
            <a:spLocks noChangeArrowheads="1"/>
          </p:cNvSpPr>
          <p:nvPr/>
        </p:nvSpPr>
        <p:spPr bwMode="auto">
          <a:xfrm>
            <a:off x="2055912" y="34249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1" name="Rectangle 45"/>
          <p:cNvSpPr>
            <a:spLocks noChangeArrowheads="1"/>
          </p:cNvSpPr>
          <p:nvPr/>
        </p:nvSpPr>
        <p:spPr bwMode="auto">
          <a:xfrm>
            <a:off x="1903512" y="36535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001011</a:t>
            </a:r>
          </a:p>
        </p:txBody>
      </p:sp>
      <p:sp>
        <p:nvSpPr>
          <p:cNvPr id="2047022" name="Rectangle 46"/>
          <p:cNvSpPr>
            <a:spLocks noChangeArrowheads="1"/>
          </p:cNvSpPr>
          <p:nvPr/>
        </p:nvSpPr>
        <p:spPr bwMode="auto">
          <a:xfrm>
            <a:off x="1903512" y="38059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010100</a:t>
            </a:r>
          </a:p>
        </p:txBody>
      </p:sp>
      <p:sp>
        <p:nvSpPr>
          <p:cNvPr id="2047023" name="Rectangle 47"/>
          <p:cNvSpPr>
            <a:spLocks noChangeArrowheads="1"/>
          </p:cNvSpPr>
          <p:nvPr/>
        </p:nvSpPr>
        <p:spPr bwMode="auto">
          <a:xfrm>
            <a:off x="1903512" y="39583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001110</a:t>
            </a:r>
          </a:p>
        </p:txBody>
      </p:sp>
      <p:sp>
        <p:nvSpPr>
          <p:cNvPr id="2047024" name="Rectangle 48"/>
          <p:cNvSpPr>
            <a:spLocks noChangeArrowheads="1"/>
          </p:cNvSpPr>
          <p:nvPr/>
        </p:nvSpPr>
        <p:spPr bwMode="auto">
          <a:xfrm>
            <a:off x="1903512" y="3974233"/>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ko-KR"/>
              <a:t>…</a:t>
            </a:r>
          </a:p>
        </p:txBody>
      </p:sp>
      <p:sp>
        <p:nvSpPr>
          <p:cNvPr id="2047025" name="Rectangle 49"/>
          <p:cNvSpPr>
            <a:spLocks noChangeArrowheads="1"/>
          </p:cNvSpPr>
          <p:nvPr/>
        </p:nvSpPr>
        <p:spPr bwMode="auto">
          <a:xfrm>
            <a:off x="1903512" y="4263158"/>
            <a:ext cx="685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00">
                <a:solidFill>
                  <a:srgbClr val="0000FF"/>
                </a:solidFill>
                <a:latin typeface="Arial" charset="0"/>
                <a:ea typeface="ＭＳ Ｐゴシック" charset="0"/>
                <a:cs typeface="ＭＳ Ｐゴシック" charset="0"/>
              </a:rPr>
              <a:t>10</a:t>
            </a:r>
            <a:r>
              <a:rPr lang="en-US" sz="1000">
                <a:latin typeface="Arial" charset="0"/>
                <a:ea typeface="ＭＳ Ｐゴシック" charset="0"/>
                <a:cs typeface="ＭＳ Ｐゴシック" charset="0"/>
              </a:rPr>
              <a:t>000001</a:t>
            </a:r>
          </a:p>
        </p:txBody>
      </p:sp>
      <p:sp>
        <p:nvSpPr>
          <p:cNvPr id="2047026" name="Rectangle 50"/>
          <p:cNvSpPr>
            <a:spLocks noChangeArrowheads="1"/>
          </p:cNvSpPr>
          <p:nvPr/>
        </p:nvSpPr>
        <p:spPr bwMode="auto">
          <a:xfrm>
            <a:off x="2589312" y="36535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7" name="Rectangle 51"/>
          <p:cNvSpPr>
            <a:spLocks noChangeArrowheads="1"/>
          </p:cNvSpPr>
          <p:nvPr/>
        </p:nvSpPr>
        <p:spPr bwMode="auto">
          <a:xfrm>
            <a:off x="2589312" y="38059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8" name="Rectangle 52"/>
          <p:cNvSpPr>
            <a:spLocks noChangeArrowheads="1"/>
          </p:cNvSpPr>
          <p:nvPr/>
        </p:nvSpPr>
        <p:spPr bwMode="auto">
          <a:xfrm>
            <a:off x="2589312" y="39583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2047029" name="Rectangle 53"/>
          <p:cNvSpPr>
            <a:spLocks noChangeArrowheads="1"/>
          </p:cNvSpPr>
          <p:nvPr/>
        </p:nvSpPr>
        <p:spPr bwMode="auto">
          <a:xfrm>
            <a:off x="2589312" y="4263158"/>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ko-KR" altLang="ko-KR" sz="1000"/>
          </a:p>
        </p:txBody>
      </p:sp>
      <p:sp>
        <p:nvSpPr>
          <p:cNvPr id="18502" name="Slide Number Placeholder 1"/>
          <p:cNvSpPr>
            <a:spLocks noGrp="1"/>
          </p:cNvSpPr>
          <p:nvPr>
            <p:ph type="sldNum" sz="quarter" idx="4294967295"/>
          </p:nvPr>
        </p:nvSpPr>
        <p:spPr bwMode="auto">
          <a:xfrm>
            <a:off x="8204200" y="6477000"/>
            <a:ext cx="733425" cy="274638"/>
          </a:xfrm>
          <a:prstGeom prst="rect">
            <a:avLst/>
          </a:prstGeom>
          <a:noFill/>
          <a:ln>
            <a:miter lim="800000"/>
            <a:headEnd/>
            <a:tailEnd/>
          </a:ln>
        </p:spPr>
        <p:txBody>
          <a:bodyPr/>
          <a:lstStyle/>
          <a:p>
            <a:fld id="{6CD82959-EF12-4F50-9263-56BF585A922A}" type="slidenum">
              <a:rPr lang="en-US" altLang="ko-KR"/>
              <a:pPr/>
              <a:t>9</a:t>
            </a:fld>
            <a:endParaRPr lang="en-US" altLang="ko-K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2|10.6|73.7|6.8|99.2"/>
</p:tagLst>
</file>

<file path=ppt/tags/tag2.xml><?xml version="1.0" encoding="utf-8"?>
<p:tagLst xmlns:a="http://schemas.openxmlformats.org/drawingml/2006/main" xmlns:r="http://schemas.openxmlformats.org/officeDocument/2006/relationships" xmlns:p="http://schemas.openxmlformats.org/presentationml/2006/main">
  <p:tag name="TIMING" val="|19|6.5"/>
</p:tagLst>
</file>

<file path=ppt/tags/tag3.xml><?xml version="1.0" encoding="utf-8"?>
<p:tagLst xmlns:a="http://schemas.openxmlformats.org/drawingml/2006/main" xmlns:r="http://schemas.openxmlformats.org/officeDocument/2006/relationships" xmlns:p="http://schemas.openxmlformats.org/presentationml/2006/main">
  <p:tag name="TIMING" val="|122.8"/>
</p:tagLst>
</file>

<file path=ppt/tags/tag4.xml><?xml version="1.0" encoding="utf-8"?>
<p:tagLst xmlns:a="http://schemas.openxmlformats.org/drawingml/2006/main" xmlns:r="http://schemas.openxmlformats.org/officeDocument/2006/relationships" xmlns:p="http://schemas.openxmlformats.org/presentationml/2006/main">
  <p:tag name="TIMING" val="|19.7"/>
</p:tagLst>
</file>

<file path=ppt/tags/tag5.xml><?xml version="1.0" encoding="utf-8"?>
<p:tagLst xmlns:a="http://schemas.openxmlformats.org/drawingml/2006/main" xmlns:r="http://schemas.openxmlformats.org/officeDocument/2006/relationships" xmlns:p="http://schemas.openxmlformats.org/presentationml/2006/main">
  <p:tag name="TIMING" val="|12|3.6|24.2|0.9|16.2|3.6|1.3|4.2|14.3|9.1|9.1|50.6|5.6|5.1|6|6.9"/>
</p:tagLst>
</file>

<file path=ppt/tags/tag6.xml><?xml version="1.0" encoding="utf-8"?>
<p:tagLst xmlns:a="http://schemas.openxmlformats.org/drawingml/2006/main" xmlns:r="http://schemas.openxmlformats.org/officeDocument/2006/relationships" xmlns:p="http://schemas.openxmlformats.org/presentationml/2006/main">
  <p:tag name="TIMING" val="|39.1|14.3|10.5|27.5|7|24.8"/>
</p:tagLst>
</file>

<file path=ppt/tags/tag7.xml><?xml version="1.0" encoding="utf-8"?>
<p:tagLst xmlns:a="http://schemas.openxmlformats.org/drawingml/2006/main" xmlns:r="http://schemas.openxmlformats.org/officeDocument/2006/relationships" xmlns:p="http://schemas.openxmlformats.org/presentationml/2006/main">
  <p:tag name="TIMING" val="|9.2"/>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47332</TotalTime>
  <Words>4911</Words>
  <Application>Microsoft Office PowerPoint</Application>
  <PresentationFormat>화면 슬라이드 쇼(4:3)</PresentationFormat>
  <Paragraphs>684</Paragraphs>
  <Slides>29</Slides>
  <Notes>28</Notes>
  <HiddenSlides>0</HiddenSlides>
  <MMClips>1</MMClips>
  <ScaleCrop>false</ScaleCrop>
  <HeadingPairs>
    <vt:vector size="4" baseType="variant">
      <vt:variant>
        <vt:lpstr>테마</vt:lpstr>
      </vt:variant>
      <vt:variant>
        <vt:i4>1</vt:i4>
      </vt:variant>
      <vt:variant>
        <vt:lpstr>슬라이드 제목</vt:lpstr>
      </vt:variant>
      <vt:variant>
        <vt:i4>29</vt:i4>
      </vt:variant>
    </vt:vector>
  </HeadingPairs>
  <TitlesOfParts>
    <vt:vector size="30" baseType="lpstr">
      <vt:lpstr>Office 테마</vt:lpstr>
      <vt:lpstr>Attacking the Kad network-real world evaluation and high fidelity simulation using DVN</vt:lpstr>
      <vt:lpstr>Introduction</vt:lpstr>
      <vt:lpstr>P2P Systems</vt:lpstr>
      <vt:lpstr>P2P Systems</vt:lpstr>
      <vt:lpstr>DHT: Terminologies</vt:lpstr>
      <vt:lpstr>Main Questions?</vt:lpstr>
      <vt:lpstr>Background</vt:lpstr>
      <vt:lpstr>Target P2P System</vt:lpstr>
      <vt:lpstr>Kademlia Protocol</vt:lpstr>
      <vt:lpstr>Kademlia Protocol</vt:lpstr>
      <vt:lpstr>Kad Protocol</vt:lpstr>
      <vt:lpstr>Vulnerabilities of Kad</vt:lpstr>
      <vt:lpstr>Attacking the Kad Network</vt:lpstr>
      <vt:lpstr>Attack Model</vt:lpstr>
      <vt:lpstr>Actual Attack</vt:lpstr>
      <vt:lpstr>Actual Attack</vt:lpstr>
      <vt:lpstr>Attack Evaluation</vt:lpstr>
      <vt:lpstr>Summary of Estimated Cost</vt:lpstr>
      <vt:lpstr>Large Scale PlanetLab Experiment</vt:lpstr>
      <vt:lpstr>Large Scale Simulation</vt:lpstr>
      <vt:lpstr>Screen Shots</vt:lpstr>
      <vt:lpstr>Reflection Attack</vt:lpstr>
      <vt:lpstr>Mitigation</vt:lpstr>
      <vt:lpstr>Then</vt:lpstr>
      <vt:lpstr>Related Work</vt:lpstr>
      <vt:lpstr>Work After This Work</vt:lpstr>
      <vt:lpstr>Future Work</vt:lpstr>
      <vt:lpstr>Conclusion</vt:lpstr>
      <vt:lpstr>슬라이드 29</vt:lpstr>
    </vt:vector>
  </TitlesOfParts>
  <Company>R&amp;D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Corporation</dc:creator>
  <cp:lastModifiedBy>Krx</cp:lastModifiedBy>
  <cp:revision>981</cp:revision>
  <cp:lastPrinted>2016-12-15T13:10:25Z</cp:lastPrinted>
  <dcterms:created xsi:type="dcterms:W3CDTF">2006-10-05T04:04:58Z</dcterms:created>
  <dcterms:modified xsi:type="dcterms:W3CDTF">2018-10-03T12:39:33Z</dcterms:modified>
</cp:coreProperties>
</file>